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handoutMasters/handoutMaster1.xml" ContentType="application/vnd.openxmlformats-officedocument.presentationml.handout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notesSlides/notesSlide10.xml" ContentType="application/vnd.openxmlformats-officedocument.presentationml.notesSlide+xml"/>
  <Override PartName="/ppt/slides/slide10.xml" ContentType="application/vnd.openxmlformats-officedocument.presentationml.slide+xml"/>
  <Override PartName="/ppt/notesSlides/notesSlide11.xml" ContentType="application/vnd.openxmlformats-officedocument.presentationml.notes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12.xml" ContentType="application/vnd.openxmlformats-officedocument.presentationml.slide+xml"/>
  <Override PartName="/ppt/notesSlides/notesSlide13.xml" ContentType="application/vnd.openxmlformats-officedocument.presentationml.notesSlide+xml"/>
  <Override PartName="/ppt/slides/slide13.xml" ContentType="application/vnd.openxmlformats-officedocument.presentationml.slide+xml"/>
  <Override PartName="/ppt/notesSlides/notesSlide14.xml" ContentType="application/vnd.openxmlformats-officedocument.presentationml.notesSlide+xml"/>
  <Override PartName="/ppt/slides/slide14.xml" ContentType="application/vnd.openxmlformats-officedocument.presentationml.slide+xml"/>
  <Override PartName="/ppt/notesSlides/notesSlide15.xml" ContentType="application/vnd.openxmlformats-officedocument.presentationml.notesSlide+xml"/>
  <Override PartName="/ppt/slides/slide15.xml" ContentType="application/vnd.openxmlformats-officedocument.presentationml.slide+xml"/>
  <Override PartName="/ppt/notesSlides/notesSlide16.xml" ContentType="application/vnd.openxmlformats-officedocument.presentationml.notesSlide+xml"/>
  <Override PartName="/ppt/slides/slide16.xml" ContentType="application/vnd.openxmlformats-officedocument.presentationml.slide+xml"/>
  <Override PartName="/ppt/notesSlides/notesSlide17.xml" ContentType="application/vnd.openxmlformats-officedocument.presentationml.notesSlide+xml"/>
  <Override PartName="/ppt/slides/slide17.xml" ContentType="application/vnd.openxmlformats-officedocument.presentationml.slide+xml"/>
  <Override PartName="/ppt/notesSlides/notesSlide18.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19.xml" ContentType="application/vnd.openxmlformats-officedocument.presentationml.slide+xml"/>
  <Override PartName="/ppt/notesSlides/notesSlide20.xml" ContentType="application/vnd.openxmlformats-officedocument.presentationml.notesSlide+xml"/>
  <Override PartName="/ppt/slides/slide20.xml" ContentType="application/vnd.openxmlformats-officedocument.presentationml.slide+xml"/>
  <Override PartName="/ppt/notesSlides/notesSlide21.xml" ContentType="application/vnd.openxmlformats-officedocument.presentationml.notesSlide+xml"/>
  <Override PartName="/ppt/slides/slide21.xml" ContentType="application/vnd.openxmlformats-officedocument.presentationml.slide+xml"/>
  <Override PartName="/ppt/notesSlides/notesSlide22.xml" ContentType="application/vnd.openxmlformats-officedocument.presentationml.notesSlide+xml"/>
  <Override PartName="/ppt/slides/slide22.xml" ContentType="application/vnd.openxmlformats-officedocument.presentationml.slide+xml"/>
  <Override PartName="/ppt/notesSlides/notesSlide23.xml" ContentType="application/vnd.openxmlformats-officedocument.presentationml.notesSlide+xml"/>
  <Override PartName="/ppt/slides/slide23.xml" ContentType="application/vnd.openxmlformats-officedocument.presentationml.slide+xml"/>
  <Override PartName="/ppt/notesSlides/notesSlide24.xml" ContentType="application/vnd.openxmlformats-officedocument.presentationml.notesSlide+xml"/>
  <Override PartName="/ppt/slides/slide24.xml" ContentType="application/vnd.openxmlformats-officedocument.presentationml.slide+xml"/>
  <Override PartName="/ppt/notesSlides/notesSlide25.xml" ContentType="application/vnd.openxmlformats-officedocument.presentationml.notesSlide+xml"/>
  <Override PartName="/ppt/slides/slide25.xml" ContentType="application/vnd.openxmlformats-officedocument.presentationml.slide+xml"/>
  <Override PartName="/ppt/notesSlides/notesSlide26.xml" ContentType="application/vnd.openxmlformats-officedocument.presentationml.notesSlide+xml"/>
  <Override PartName="/ppt/slides/slide26.xml" ContentType="application/vnd.openxmlformats-officedocument.presentationml.slide+xml"/>
  <Override PartName="/ppt/notesSlides/notesSlide27.xml" ContentType="application/vnd.openxmlformats-officedocument.presentationml.notesSlide+xml"/>
  <Override PartName="/ppt/slides/slide27.xml" ContentType="application/vnd.openxmlformats-officedocument.presentationml.slide+xml"/>
  <Override PartName="/ppt/notesSlides/notesSlide28.xml" ContentType="application/vnd.openxmlformats-officedocument.presentationml.notesSlide+xml"/>
  <Override PartName="/ppt/slides/slide28.xml" ContentType="application/vnd.openxmlformats-officedocument.presentationml.slide+xml"/>
  <Override PartName="/ppt/notesSlides/notesSlide29.xml" ContentType="application/vnd.openxmlformats-officedocument.presentationml.notesSlide+xml"/>
  <Override PartName="/ppt/slides/slide29.xml" ContentType="application/vnd.openxmlformats-officedocument.presentationml.slide+xml"/>
  <Override PartName="/ppt/notesSlides/notesSlide30.xml" ContentType="application/vnd.openxmlformats-officedocument.presentationml.notesSlide+xml"/>
  <Override PartName="/ppt/slides/slide30.xml" ContentType="application/vnd.openxmlformats-officedocument.presentationml.slide+xml"/>
  <Override PartName="/ppt/notesSlides/notesSlide31.xml" ContentType="application/vnd.openxmlformats-officedocument.presentationml.notesSlide+xml"/>
  <Override PartName="/ppt/slides/slide31.xml" ContentType="application/vnd.openxmlformats-officedocument.presentationml.slide+xml"/>
  <Override PartName="/ppt/notesSlides/notesSlide32.xml" ContentType="application/vnd.openxmlformats-officedocument.presentationml.notesSlide+xml"/>
  <Override PartName="/ppt/slides/slide32.xml" ContentType="application/vnd.openxmlformats-officedocument.presentationml.slide+xml"/>
  <Override PartName="/ppt/notesSlides/notesSlide33.xml" ContentType="application/vnd.openxmlformats-officedocument.presentationml.notesSlide+xml"/>
  <Override PartName="/ppt/slides/slide33.xml" ContentType="application/vnd.openxmlformats-officedocument.presentationml.slide+xml"/>
  <Override PartName="/ppt/notesSlides/notesSlide34.xml" ContentType="application/vnd.openxmlformats-officedocument.presentationml.notesSlide+xml"/>
  <Override PartName="/ppt/slides/slide34.xml" ContentType="application/vnd.openxmlformats-officedocument.presentationml.slide+xml"/>
  <Override PartName="/ppt/notesSlides/notesSlide35.xml" ContentType="application/vnd.openxmlformats-officedocument.presentationml.notesSlide+xml"/>
  <Override PartName="/ppt/slides/slide35.xml" ContentType="application/vnd.openxmlformats-officedocument.presentationml.slide+xml"/>
  <Override PartName="/ppt/notesSlides/notesSlide36.xml" ContentType="application/vnd.openxmlformats-officedocument.presentationml.notesSlide+xml"/>
  <Override PartName="/ppt/slides/slide36.xml" ContentType="application/vnd.openxmlformats-officedocument.presentationml.slide+xml"/>
  <Override PartName="/ppt/notesSlides/notesSlide37.xml" ContentType="application/vnd.openxmlformats-officedocument.presentationml.notesSlide+xml"/>
  <Override PartName="/ppt/slides/slide37.xml" ContentType="application/vnd.openxmlformats-officedocument.presentationml.slide+xml"/>
  <Override PartName="/ppt/notesSlides/notesSlide38.xml" ContentType="application/vnd.openxmlformats-officedocument.presentationml.notesSlide+xml"/>
  <Override PartName="/ppt/slides/slide38.xml" ContentType="application/vnd.openxmlformats-officedocument.presentationml.slide+xml"/>
  <Override PartName="/ppt/notesSlides/notesSlide39.xml" ContentType="application/vnd.openxmlformats-officedocument.presentationml.notesSlide+xml"/>
  <Override PartName="/ppt/slides/slide39.xml" ContentType="application/vnd.openxmlformats-officedocument.presentationml.slide+xml"/>
  <Override PartName="/ppt/notesSlides/notesSlide40.xml" ContentType="application/vnd.openxmlformats-officedocument.presentationml.notesSlide+xml"/>
  <Override PartName="/ppt/slides/slide40.xml" ContentType="application/vnd.openxmlformats-officedocument.presentationml.slide+xml"/>
  <Override PartName="/ppt/notesSlides/notesSlide41.xml" ContentType="application/vnd.openxmlformats-officedocument.presentationml.notesSlide+xml"/>
  <Override PartName="/ppt/slides/slide41.xml" ContentType="application/vnd.openxmlformats-officedocument.presentationml.slide+xml"/>
  <Override PartName="/ppt/notesSlides/notesSlide42.xml" ContentType="application/vnd.openxmlformats-officedocument.presentationml.notesSlide+xml"/>
  <Override PartName="/ppt/slides/slide42.xml" ContentType="application/vnd.openxmlformats-officedocument.presentationml.slide+xml"/>
  <Override PartName="/ppt/notesSlides/notesSlide43.xml" ContentType="application/vnd.openxmlformats-officedocument.presentationml.notesSlide+xml"/>
  <Override PartName="/ppt/slides/slide43.xml" ContentType="application/vnd.openxmlformats-officedocument.presentationml.slide+xml"/>
  <Override PartName="/ppt/notesSlides/notesSlide44.xml" ContentType="application/vnd.openxmlformats-officedocument.presentationml.notesSlide+xml"/>
  <Override PartName="/ppt/slides/slide44.xml" ContentType="application/vnd.openxmlformats-officedocument.presentationml.slide+xml"/>
  <Override PartName="/ppt/notesSlides/notesSlide45.xml" ContentType="application/vnd.openxmlformats-officedocument.presentationml.notesSlide+xml"/>
  <Override PartName="/ppt/slides/slide45.xml" ContentType="application/vnd.openxmlformats-officedocument.presentationml.slide+xml"/>
  <Override PartName="/ppt/notesSlides/notesSlide46.xml" ContentType="application/vnd.openxmlformats-officedocument.presentationml.notesSlide+xml"/>
  <Override PartName="/ppt/slides/slide46.xml" ContentType="application/vnd.openxmlformats-officedocument.presentationml.slide+xml"/>
  <Override PartName="/ppt/notesSlides/notesSlide47.xml" ContentType="application/vnd.openxmlformats-officedocument.presentationml.notesSlide+xml"/>
  <Override PartName="/ppt/slides/slide47.xml" ContentType="application/vnd.openxmlformats-officedocument.presentationml.slide+xml"/>
  <Override PartName="/ppt/notesSlides/notesSlide48.xml" ContentType="application/vnd.openxmlformats-officedocument.presentationml.notesSlide+xml"/>
  <Override PartName="/ppt/slides/slide48.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howSpecialPlsOnTitleSld="0">
  <p:sldMasterIdLst>
    <p:sldMasterId id="2147483663" r:id="rId1"/>
  </p:sldMasterIdLst>
  <p:notesMasterIdLst>
    <p:notesMasterId r:id="rId2"/>
  </p:notesMasterIdLst>
  <p:handoutMasterIdLst>
    <p:handoutMasterId r:id="rId3"/>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x="12192000" cy="6858000"/>
  <p:notesSz cx="9143861" cy="6857895"/>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1pPr>
    <a:lvl2pPr marL="457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2pPr>
    <a:lvl3pPr marL="914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3pPr>
    <a:lvl4pPr marL="13716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4pPr>
    <a:lvl5pPr marL="18288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5pPr>
    <a:lvl6pPr marL="22860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6pPr>
    <a:lvl7pPr marL="2743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7pPr>
    <a:lvl8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8pPr>
    <a:lvl9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9027" autoAdjust="0"/>
    <p:restoredTop sz="85168" autoAdjust="0"/>
  </p:normalViewPr>
  <p:slideViewPr>
    <p:cSldViewPr snapToGrid="0" snapToObjects="1">
      <p:cViewPr>
        <p:scale>
          <a:sx n="75" d="100"/>
          <a:sy n="75" d="100"/>
        </p:scale>
        <p:origin x="0" y="0"/>
      </p:cViewPr>
      <p:guideLst>
        <p:guide orient="horz" pos="2160"/>
        <p:guide pos="3840"/>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theme" Target="theme/theme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9" name="文本框"/>
          <p:cNvSpPr>
            <a:spLocks noGrp="1"/>
          </p:cNvSpPr>
          <p:nvPr>
            <p:ph type="hdr"/>
          </p:nvPr>
        </p:nvSpPr>
        <p:spPr>
          <a:xfrm rot="0">
            <a:off x="0" y="0"/>
            <a:ext cx="2971799" cy="93663"/>
          </a:xfrm>
          <a:prstGeom prst="rect"/>
          <a:noFill/>
          <a:ln w="12700" cmpd="sng" cap="flat">
            <a:noFill/>
            <a:prstDash val="solid"/>
            <a:miter/>
          </a:ln>
        </p:spPr>
        <p:txBody>
          <a:bodyPr vert="horz" wrap="square" lIns="91440" tIns="45720" rIns="91440" bIns="45720" anchor="t" anchorCtr="0">
            <a:prstTxWarp prst="textNoShape"/>
          </a:bodyPr>
          <a:lstStyle/>
          <a:p>
            <a:pPr algn="l"/>
            <a:endParaRPr lang="zh-CN" altLang="en-US" sz="1200">
              <a:latin typeface="Calibri" pitchFamily="0" charset="0"/>
              <a:ea typeface="等线" pitchFamily="0" charset="0"/>
              <a:cs typeface="Calibri" pitchFamily="0" charset="0"/>
            </a:endParaRPr>
          </a:p>
        </p:txBody>
      </p:sp>
      <p:sp>
        <p:nvSpPr>
          <p:cNvPr id="10" name="文本框"/>
          <p:cNvSpPr>
            <a:spLocks noGrp="1"/>
          </p:cNvSpPr>
          <p:nvPr>
            <p:ph type="dt" idx="1"/>
          </p:nvPr>
        </p:nvSpPr>
        <p:spPr>
          <a:xfrm rot="0">
            <a:off x="3884613" y="0"/>
            <a:ext cx="2971800" cy="93663"/>
          </a:xfrm>
          <a:prstGeom prst="rect"/>
          <a:noFill/>
          <a:ln w="12700" cmpd="sng" cap="flat">
            <a:noFill/>
            <a:prstDash val="solid"/>
            <a:miter/>
          </a:ln>
        </p:spPr>
        <p:txBody>
          <a:bodyPr vert="horz" wrap="square" lIns="91440" tIns="45720" rIns="91440" bIns="45720" anchor="t" anchorCtr="0">
            <a:prstTxWarp prst="textNoShape"/>
          </a:bodyPr>
          <a:lstStyle/>
          <a:p>
            <a:pPr algn="r"/>
            <a:fld id="{CAD2D6BD-DE1B-4B5F-8B41-2702339687B9}" type="datetime1">
              <a:rPr lang="en-US" altLang="zh-CN" sz="1200">
                <a:latin typeface="Calibri" pitchFamily="0" charset="0"/>
                <a:ea typeface="等线" pitchFamily="0" charset="0"/>
                <a:cs typeface="Calibri" pitchFamily="0" charset="0"/>
              </a:rPr>
              <a:t>7/14/2024</a:t>
            </a:fld>
            <a:endParaRPr lang="zh-CN" altLang="en-US" sz="1200">
              <a:latin typeface="Calibri" pitchFamily="0" charset="0"/>
              <a:ea typeface="等线" pitchFamily="0" charset="0"/>
              <a:cs typeface="Calibri" pitchFamily="0" charset="0"/>
            </a:endParaRPr>
          </a:p>
        </p:txBody>
      </p:sp>
      <p:sp>
        <p:nvSpPr>
          <p:cNvPr id="11" name="文本框"/>
          <p:cNvSpPr>
            <a:spLocks noGrp="1"/>
          </p:cNvSpPr>
          <p:nvPr>
            <p:ph type="ftr" idx="2"/>
          </p:nvPr>
        </p:nvSpPr>
        <p:spPr>
          <a:xfrm rot="0">
            <a:off x="0" y="1763713"/>
            <a:ext cx="2971799" cy="93662"/>
          </a:xfrm>
          <a:prstGeom prst="rect"/>
          <a:noFill/>
          <a:ln w="12700" cmpd="sng" cap="flat">
            <a:noFill/>
            <a:prstDash val="solid"/>
            <a:miter/>
          </a:ln>
        </p:spPr>
        <p:txBody>
          <a:bodyPr vert="horz" wrap="square" lIns="91440" tIns="45720" rIns="91440" bIns="45720" anchor="b" anchorCtr="0">
            <a:prstTxWarp prst="textNoShape"/>
          </a:bodyPr>
          <a:lstStyle/>
          <a:p>
            <a:pPr algn="l"/>
            <a:endParaRPr lang="zh-CN" altLang="en-US" sz="1200">
              <a:latin typeface="Calibri" pitchFamily="0" charset="0"/>
              <a:ea typeface="等线" pitchFamily="0" charset="0"/>
              <a:cs typeface="Calibri" pitchFamily="0" charset="0"/>
            </a:endParaRPr>
          </a:p>
        </p:txBody>
      </p:sp>
      <p:sp>
        <p:nvSpPr>
          <p:cNvPr id="12" name="文本框"/>
          <p:cNvSpPr>
            <a:spLocks noGrp="1"/>
          </p:cNvSpPr>
          <p:nvPr>
            <p:ph type="sldNum" idx="3"/>
          </p:nvPr>
        </p:nvSpPr>
        <p:spPr>
          <a:xfrm rot="0">
            <a:off x="3884613" y="1763713"/>
            <a:ext cx="2971800" cy="93662"/>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&lt;#&gt;</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552162130"/>
      </p:ext>
    </p:extLst>
  </p:cSld>
  <p:clrMap bg1="lt1" tx1="dk1" bg2="lt2" tx2="dk2" accent1="accent1" accent2="accent2" accent3="accent3" accent4="accent4" accent5="accent5" accent6="accent6" hlink="hlink" folHlink="folHlink"/>
  <p:hf sldNum="0" hdr="1" ftr="1" dt="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&lt;#&gt;</a:t>
            </a:fld>
            <a:endParaRPr lang="zh-CN" altLang="en-US" sz="1200">
              <a:latin typeface="Calibri" pitchFamily="0" charset="0"/>
              <a:ea typeface="等线" pitchFamily="0" charset="0"/>
              <a:cs typeface="Calibri" pitchFamily="0" charset="0"/>
            </a:endParaRPr>
          </a:p>
        </p:txBody>
      </p:sp>
      <p:sp>
        <p:nvSpPr>
          <p:cNvPr id="3" name="文本框"/>
          <p:cNvSpPr>
            <a:spLocks noGrp="1"/>
          </p:cNvSpPr>
          <p:nvPr>
            <p:ph type="hdr"/>
          </p:nvPr>
        </p:nvSpPr>
        <p:spPr>
          <a:xfrm rot="0">
            <a:off x="0" y="0"/>
            <a:ext cx="2971799" cy="458787"/>
          </a:xfrm>
          <a:prstGeom prst="rect"/>
          <a:noFill/>
          <a:ln w="12700" cmpd="sng" cap="flat">
            <a:noFill/>
            <a:prstDash val="solid"/>
            <a:miter/>
          </a:ln>
        </p:spPr>
        <p:txBody>
          <a:bodyPr vert="horz" wrap="square" lIns="91440" tIns="45720" rIns="91440" bIns="45720" anchor="t" anchorCtr="0">
            <a:prstTxWarp prst="textNoShape"/>
          </a:bodyPr>
          <a:lstStyle/>
          <a:p>
            <a:pPr algn="l"/>
            <a:endParaRPr lang="zh-CN" altLang="en-US" sz="1200">
              <a:latin typeface="Calibri" pitchFamily="0" charset="0"/>
              <a:ea typeface="等线" pitchFamily="0" charset="0"/>
              <a:cs typeface="Calibri" pitchFamily="0" charset="0"/>
            </a:endParaRPr>
          </a:p>
        </p:txBody>
      </p:sp>
      <p:sp>
        <p:nvSpPr>
          <p:cNvPr id="4" name="文本框"/>
          <p:cNvSpPr>
            <a:spLocks noGrp="1"/>
          </p:cNvSpPr>
          <p:nvPr>
            <p:ph type="dt" idx="1"/>
          </p:nvPr>
        </p:nvSpPr>
        <p:spPr>
          <a:xfrm rot="0">
            <a:off x="3884613" y="0"/>
            <a:ext cx="2971800" cy="458787"/>
          </a:xfrm>
          <a:prstGeom prst="rect"/>
          <a:noFill/>
          <a:ln w="12700" cmpd="sng" cap="flat">
            <a:noFill/>
            <a:prstDash val="solid"/>
            <a:miter/>
          </a:ln>
        </p:spPr>
        <p:txBody>
          <a:bodyPr vert="horz" wrap="square" lIns="91440" tIns="45720" rIns="91440" bIns="45720" anchor="t" anchorCtr="0">
            <a:prstTxWarp prst="textNoShape"/>
          </a:bodyPr>
          <a:lstStyle/>
          <a:p>
            <a:pPr algn="r"/>
            <a:fld id="{CAD2D6BD-DE1B-4B5F-8B41-2702339687B9}" type="datetime1">
              <a:rPr lang="en-US" altLang="zh-CN" sz="1200">
                <a:latin typeface="Calibri" pitchFamily="0" charset="0"/>
                <a:ea typeface="等线" pitchFamily="0" charset="0"/>
                <a:cs typeface="Calibri" pitchFamily="0" charset="0"/>
              </a:rPr>
              <a:t>7/14/2024</a:t>
            </a:fld>
            <a:endParaRPr lang="zh-CN" altLang="en-US" sz="1200">
              <a:latin typeface="Calibri" pitchFamily="0" charset="0"/>
              <a:ea typeface="等线" pitchFamily="0" charset="0"/>
              <a:cs typeface="Calibri" pitchFamily="0" charset="0"/>
            </a:endParaRPr>
          </a:p>
        </p:txBody>
      </p:sp>
      <p:sp>
        <p:nvSpPr>
          <p:cNvPr id="5" name="对象"/>
          <p:cNvSpPr>
            <a:spLocks noGrp="1" noChangeAspect="1"/>
          </p:cNvSpPr>
          <p:nvPr>
            <p:ph type="sldImg" idx="2"/>
          </p:nvPr>
        </p:nvSpPr>
        <p:spPr>
          <a:xfrm rot="0">
            <a:off x="685800" y="1143000"/>
            <a:ext cx="5486400" cy="3086100"/>
          </a:xfrm>
          <a:prstGeom prst="rect"/>
          <a:noFill/>
          <a:ln w="12700" cmpd="sng" cap="flat">
            <a:solidFill>
              <a:srgbClr val="000000"/>
            </a:solidFill>
            <a:prstDash val="solid"/>
            <a:round/>
          </a:ln>
        </p:spPr>
      </p:sp>
      <p:sp>
        <p:nvSpPr>
          <p:cNvPr id="6" name="文本框"/>
          <p:cNvSpPr>
            <a:spLocks noGrp="1"/>
          </p:cNvSpPr>
          <p:nvPr>
            <p:ph type="body" idx="3"/>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文本框"/>
          <p:cNvSpPr>
            <a:spLocks noGrp="1"/>
          </p:cNvSpPr>
          <p:nvPr>
            <p:ph type="ftr" idx="4"/>
          </p:nvPr>
        </p:nvSpPr>
        <p:spPr>
          <a:xfrm rot="0">
            <a:off x="0" y="8685213"/>
            <a:ext cx="2971799" cy="458787"/>
          </a:xfrm>
          <a:prstGeom prst="rect"/>
          <a:noFill/>
          <a:ln w="12700" cmpd="sng" cap="flat">
            <a:noFill/>
            <a:prstDash val="solid"/>
            <a:miter/>
          </a:ln>
        </p:spPr>
        <p:txBody>
          <a:bodyPr vert="horz" wrap="square" lIns="91440" tIns="45720" rIns="91440" bIns="45720" anchor="b" anchorCtr="0">
            <a:prstTxWarp prst="textNoShape"/>
          </a:bodyPr>
          <a:lstStyle/>
          <a:p>
            <a:pPr algn="l"/>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1203863"/>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20537677"/>
      </p:ext>
    </p:extLst>
  </p:cSld>
  <p:clrMapOvr>
    <a:masterClrMapping/>
  </p:clrMapOvr>
</p:notes>
</file>

<file path=ppt/notesSlides/notesSlide10.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10</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051537760"/>
      </p:ext>
    </p:extLst>
  </p:cSld>
  <p:clrMapOvr>
    <a:masterClrMapping/>
  </p:clrMapOvr>
</p:notes>
</file>

<file path=ppt/notesSlides/notesSlide11.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11</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8382605"/>
      </p:ext>
    </p:extLst>
  </p:cSld>
  <p:clrMapOvr>
    <a:masterClrMapping/>
  </p:clrMapOvr>
</p:notes>
</file>

<file path=ppt/notesSlides/notesSlide12.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12</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11886404"/>
      </p:ext>
    </p:extLst>
  </p:cSld>
  <p:clrMapOvr>
    <a:masterClrMapping/>
  </p:clrMapOvr>
</p:notes>
</file>

<file path=ppt/notesSlides/notesSlide13.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13</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23898128"/>
      </p:ext>
    </p:extLst>
  </p:cSld>
  <p:clrMapOvr>
    <a:masterClrMapping/>
  </p:clrMapOvr>
</p:notes>
</file>

<file path=ppt/notesSlides/notesSlide14.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14</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326699103"/>
      </p:ext>
    </p:extLst>
  </p:cSld>
  <p:clrMapOvr>
    <a:masterClrMapping/>
  </p:clrMapOvr>
</p:notes>
</file>

<file path=ppt/notesSlides/notesSlide15.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15</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678636058"/>
      </p:ext>
    </p:extLst>
  </p:cSld>
  <p:clrMapOvr>
    <a:masterClrMapping/>
  </p:clrMapOvr>
</p:notes>
</file>

<file path=ppt/notesSlides/notesSlide16.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16</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332442541"/>
      </p:ext>
    </p:extLst>
  </p:cSld>
  <p:clrMapOvr>
    <a:masterClrMapping/>
  </p:clrMapOvr>
</p:notes>
</file>

<file path=ppt/notesSlides/notesSlide1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17</a:t>
            </a:fld>
            <a:endParaRPr lang="zh-CN" altLang="en-US" sz="1200">
              <a:latin typeface="Calibri" pitchFamily="0" charset="0"/>
              <a:ea typeface="等线" pitchFamily="0" charset="0"/>
              <a:cs typeface="Calibri" pitchFamily="0" charset="0"/>
            </a:endParaRPr>
          </a:p>
        </p:txBody>
      </p:sp>
      <p:sp>
        <p:nvSpPr>
          <p:cNvPr id="129"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30"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435726543"/>
      </p:ext>
    </p:extLst>
  </p:cSld>
  <p:clrMapOvr>
    <a:masterClrMapping/>
  </p:clrMapOvr>
</p:notes>
</file>

<file path=ppt/notesSlides/notesSlide18.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18</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67493907"/>
      </p:ext>
    </p:extLst>
  </p:cSld>
  <p:clrMapOvr>
    <a:masterClrMapping/>
  </p:clrMapOvr>
</p:notes>
</file>

<file path=ppt/notesSlides/notesSlide19.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19</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278570553"/>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a:t>
            </a:fld>
            <a:endParaRPr lang="zh-CN" altLang="en-US" sz="1200">
              <a:latin typeface="Calibri" pitchFamily="0" charset="0"/>
              <a:ea typeface="等线" pitchFamily="0" charset="0"/>
              <a:cs typeface="Calibri" pitchFamily="0" charset="0"/>
            </a:endParaRPr>
          </a:p>
        </p:txBody>
      </p:sp>
      <p:sp>
        <p:nvSpPr>
          <p:cNvPr id="21"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22"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313699694"/>
      </p:ext>
    </p:extLst>
  </p:cSld>
  <p:clrMapOvr>
    <a:masterClrMapping/>
  </p:clrMapOvr>
</p:notes>
</file>

<file path=ppt/notesSlides/notesSlide20.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20</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03969525"/>
      </p:ext>
    </p:extLst>
  </p:cSld>
  <p:clrMapOvr>
    <a:masterClrMapping/>
  </p:clrMapOvr>
</p:notes>
</file>

<file path=ppt/notesSlides/notesSlide21.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21</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49833658"/>
      </p:ext>
    </p:extLst>
  </p:cSld>
  <p:clrMapOvr>
    <a:masterClrMapping/>
  </p:clrMapOvr>
</p:notes>
</file>

<file path=ppt/notesSlides/notesSlide22.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22</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755244972"/>
      </p:ext>
    </p:extLst>
  </p:cSld>
  <p:clrMapOvr>
    <a:masterClrMapping/>
  </p:clrMapOvr>
</p:notes>
</file>

<file path=ppt/notesSlides/notesSlide23.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23</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79951281"/>
      </p:ext>
    </p:extLst>
  </p:cSld>
  <p:clrMapOvr>
    <a:masterClrMapping/>
  </p:clrMapOvr>
</p:notes>
</file>

<file path=ppt/notesSlides/notesSlide24.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24</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86500971"/>
      </p:ext>
    </p:extLst>
  </p:cSld>
  <p:clrMapOvr>
    <a:masterClrMapping/>
  </p:clrMapOvr>
</p:notes>
</file>

<file path=ppt/notesSlides/notesSlide25.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25</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26534196"/>
      </p:ext>
    </p:extLst>
  </p:cSld>
  <p:clrMapOvr>
    <a:masterClrMapping/>
  </p:clrMapOvr>
</p:notes>
</file>

<file path=ppt/notesSlides/notesSlide26.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26</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801230709"/>
      </p:ext>
    </p:extLst>
  </p:cSld>
  <p:clrMapOvr>
    <a:masterClrMapping/>
  </p:clrMapOvr>
</p:notes>
</file>

<file path=ppt/notesSlides/notesSlide27.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27</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070924692"/>
      </p:ext>
    </p:extLst>
  </p:cSld>
  <p:clrMapOvr>
    <a:masterClrMapping/>
  </p:clrMapOvr>
</p:notes>
</file>

<file path=ppt/notesSlides/notesSlide28.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28</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676772065"/>
      </p:ext>
    </p:extLst>
  </p:cSld>
  <p:clrMapOvr>
    <a:masterClrMapping/>
  </p:clrMapOvr>
</p:notes>
</file>

<file path=ppt/notesSlides/notesSlide29.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29</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025206164"/>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41829296"/>
      </p:ext>
    </p:extLst>
  </p:cSld>
  <p:clrMapOvr>
    <a:masterClrMapping/>
  </p:clrMapOvr>
</p:notes>
</file>

<file path=ppt/notesSlides/notesSlide30.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30</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18445890"/>
      </p:ext>
    </p:extLst>
  </p:cSld>
  <p:clrMapOvr>
    <a:masterClrMapping/>
  </p:clrMapOvr>
</p:notes>
</file>

<file path=ppt/notesSlides/notesSlide31.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31</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36607440"/>
      </p:ext>
    </p:extLst>
  </p:cSld>
  <p:clrMapOvr>
    <a:masterClrMapping/>
  </p:clrMapOvr>
</p:notes>
</file>

<file path=ppt/notesSlides/notesSlide32.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32</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68986348"/>
      </p:ext>
    </p:extLst>
  </p:cSld>
  <p:clrMapOvr>
    <a:masterClrMapping/>
  </p:clrMapOvr>
</p:notes>
</file>

<file path=ppt/notesSlides/notesSlide33.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33</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65802522"/>
      </p:ext>
    </p:extLst>
  </p:cSld>
  <p:clrMapOvr>
    <a:masterClrMapping/>
  </p:clrMapOvr>
</p:notes>
</file>

<file path=ppt/notesSlides/notesSlide34.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34</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463644439"/>
      </p:ext>
    </p:extLst>
  </p:cSld>
  <p:clrMapOvr>
    <a:masterClrMapping/>
  </p:clrMapOvr>
</p:notes>
</file>

<file path=ppt/notesSlides/notesSlide35.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35</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740594915"/>
      </p:ext>
    </p:extLst>
  </p:cSld>
  <p:clrMapOvr>
    <a:masterClrMapping/>
  </p:clrMapOvr>
</p:notes>
</file>

<file path=ppt/notesSlides/notesSlide36.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36</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33564809"/>
      </p:ext>
    </p:extLst>
  </p:cSld>
  <p:clrMapOvr>
    <a:masterClrMapping/>
  </p:clrMapOvr>
</p:notes>
</file>

<file path=ppt/notesSlides/notesSlide37.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37</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85886061"/>
      </p:ext>
    </p:extLst>
  </p:cSld>
  <p:clrMapOvr>
    <a:masterClrMapping/>
  </p:clrMapOvr>
</p:notes>
</file>

<file path=ppt/notesSlides/notesSlide38.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38</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65192437"/>
      </p:ext>
    </p:extLst>
  </p:cSld>
  <p:clrMapOvr>
    <a:masterClrMapping/>
  </p:clrMapOvr>
</p:notes>
</file>

<file path=ppt/notesSlides/notesSlide39.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39</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67551087"/>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463301831"/>
      </p:ext>
    </p:extLst>
  </p:cSld>
  <p:clrMapOvr>
    <a:masterClrMapping/>
  </p:clrMapOvr>
</p:notes>
</file>

<file path=ppt/notesSlides/notesSlide40.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40</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58865398"/>
      </p:ext>
    </p:extLst>
  </p:cSld>
  <p:clrMapOvr>
    <a:masterClrMapping/>
  </p:clrMapOvr>
</p:notes>
</file>

<file path=ppt/notesSlides/notesSlide41.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41</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146145748"/>
      </p:ext>
    </p:extLst>
  </p:cSld>
  <p:clrMapOvr>
    <a:masterClrMapping/>
  </p:clrMapOvr>
</p:notes>
</file>

<file path=ppt/notesSlides/notesSlide42.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42</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77148189"/>
      </p:ext>
    </p:extLst>
  </p:cSld>
  <p:clrMapOvr>
    <a:masterClrMapping/>
  </p:clrMapOvr>
</p:notes>
</file>

<file path=ppt/notesSlides/notesSlide43.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43</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11801985"/>
      </p:ext>
    </p:extLst>
  </p:cSld>
  <p:clrMapOvr>
    <a:masterClrMapping/>
  </p:clrMapOvr>
</p:notes>
</file>

<file path=ppt/notesSlides/notesSlide44.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44</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5231206"/>
      </p:ext>
    </p:extLst>
  </p:cSld>
  <p:clrMapOvr>
    <a:masterClrMapping/>
  </p:clrMapOvr>
</p:notes>
</file>

<file path=ppt/notesSlides/notesSlide45.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45</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259941481"/>
      </p:ext>
    </p:extLst>
  </p:cSld>
  <p:clrMapOvr>
    <a:masterClrMapping/>
  </p:clrMapOvr>
</p:notes>
</file>

<file path=ppt/notesSlides/notesSlide46.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46</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124018681"/>
      </p:ext>
    </p:extLst>
  </p:cSld>
  <p:clrMapOvr>
    <a:masterClrMapping/>
  </p:clrMapOvr>
</p:notes>
</file>

<file path=ppt/notesSlides/notesSlide47.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47</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63422313"/>
      </p:ext>
    </p:extLst>
  </p:cSld>
  <p:clrMapOvr>
    <a:masterClrMapping/>
  </p:clrMapOvr>
</p:notes>
</file>

<file path=ppt/notesSlides/notesSlide48.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48</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4047467"/>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5</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687799027"/>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6</a:t>
            </a:fld>
            <a:endParaRPr lang="zh-CN" altLang="en-US" sz="1200">
              <a:latin typeface="Calibri" pitchFamily="0" charset="0"/>
              <a:ea typeface="等线" pitchFamily="0" charset="0"/>
              <a:cs typeface="Calibri" pitchFamily="0" charset="0"/>
            </a:endParaRPr>
          </a:p>
        </p:txBody>
      </p:sp>
      <p:sp>
        <p:nvSpPr>
          <p:cNvPr id="39"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40"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652549495"/>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7</a:t>
            </a:fld>
            <a:endParaRPr lang="zh-CN" altLang="en-US" sz="1200">
              <a:latin typeface="Calibri" pitchFamily="0" charset="0"/>
              <a:ea typeface="等线" pitchFamily="0" charset="0"/>
              <a:cs typeface="Calibri" pitchFamily="0" charset="0"/>
            </a:endParaRPr>
          </a:p>
        </p:txBody>
      </p:sp>
      <p:sp>
        <p:nvSpPr>
          <p:cNvPr id="44"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45"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891635546"/>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8</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0431070"/>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8"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9</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56452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1828800" y="3886199"/>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t/>
            </a:fld>
            <a:endParaRPr lang="zh-CN" altLang="en-US"/>
          </a:p>
        </p:txBody>
      </p:sp>
    </p:spTree>
    <p:extLst>
      <p:ext uri="{BB962C8B-B14F-4D97-AF65-F5344CB8AC3E}">
        <p14:creationId xmlns:p14="http://schemas.microsoft.com/office/powerpoint/2010/main" val="1344992228"/>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834731148"/>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235440656"/>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sp>
        <p:nvSpPr>
          <p:cNvPr id="13" name="文本框"/>
          <p:cNvSpPr>
            <a:spLocks xmlns:a="http://schemas.openxmlformats.org/drawingml/2006/main" noGrp="1"/>
          </p:cNvSpPr>
          <p:nvPr>
            <p:ph type="title"/>
          </p:nvPr>
        </p:nvSpPr>
        <p:spPr>
          <a:xfrm xmlns:a="http://schemas.openxmlformats.org/drawingml/2006/main" rot="0">
            <a:off x="1524000" y="1122363"/>
            <a:ext cx="9144000" cy="238760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b" anchorCtr="0">
            <a:prstTxWarp prst="textNoShape"/>
          </a:bodyPr>
          <a:lstStyle xmlns:a="http://schemas.openxmlformats.org/drawingml/2006/main"/>
          <a:p xmlns:a="http://schemas.openxmlformats.org/drawingml/2006/main">
            <a:pPr algn="ctr"/>
            <a:r>
              <a:rPr lang="en-US" altLang="zh-CN" sz="4800">
                <a:solidFill>
                  <a:srgbClr val="005493"/>
                </a:solidFill>
                <a:latin typeface="IBM Plex Mono SemiBold" pitchFamily="49" charset="0"/>
                <a:ea typeface="IBM Plex Mono SemiBold" pitchFamily="49" charset="0"/>
                <a:cs typeface="IBM Plex Mono SemiBold" pitchFamily="49" charset="0"/>
              </a:rPr>
              <a:t>Click to edit Master title style</a:t>
            </a:r>
            <a:endParaRPr lang="zh-CN" altLang="en-US" sz="4800">
              <a:solidFill>
                <a:srgbClr val="005493"/>
              </a:solidFill>
              <a:latin typeface="IBM Plex Mono SemiBold" pitchFamily="49" charset="0"/>
              <a:ea typeface="IBM Plex Mono SemiBold" pitchFamily="49" charset="0"/>
              <a:cs typeface="IBM Plex Mono SemiBold" pitchFamily="49" charset="0"/>
            </a:endParaRPr>
          </a:p>
        </p:txBody>
      </p:sp>
      <p:sp>
        <p:nvSpPr>
          <p:cNvPr id="14" name="文本框"/>
          <p:cNvSpPr>
            <a:spLocks xmlns:a="http://schemas.openxmlformats.org/drawingml/2006/main" noGrp="1"/>
          </p:cNvSpPr>
          <p:nvPr>
            <p:ph type="ftr" idx="10"/>
          </p:nvPr>
        </p:nvSpPr>
        <p:spPr>
          <a:xfrm xmlns:a="http://schemas.openxmlformats.org/drawingml/2006/main" rot="0">
            <a:off x="4038600" y="6356349"/>
            <a:ext cx="4114800" cy="365125"/>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endParaRPr lang="zh-CN" altLang="en-US">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812867238"/>
      </p:ext>
    </p:extLst>
  </p:cSld>
  <p:clrMapOvr>
    <a:masterClrMapping xmlns:a="http://schemas.openxmlformats.org/drawingml/2006/main"/>
  </p:clrMapOvr>
</p:sldLayout>
</file>

<file path=ppt/slideLayouts/slideLayout13.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sp>
        <p:nvSpPr>
          <p:cNvPr id="17" name="文本框"/>
          <p:cNvSpPr>
            <a:spLocks xmlns:a="http://schemas.openxmlformats.org/drawingml/2006/main" noGrp="1"/>
          </p:cNvSpPr>
          <p:nvPr>
            <p:ph type="sldNum"/>
          </p:nvPr>
        </p:nvSpPr>
        <p:spPr>
          <a:xfrm xmlns:a="http://schemas.openxmlformats.org/drawingml/2006/main" rot="0">
            <a:off x="8714772" y="6025573"/>
            <a:ext cx="2743200" cy="401637"/>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ctr" anchorCtr="0">
            <a:prstTxWarp prst="textNoShape"/>
          </a:bodyPr>
          <a:lstStyle xmlns:a="http://schemas.openxmlformats.org/drawingml/2006/main"/>
          <a:p xmlns:a="http://schemas.openxmlformats.org/drawingml/2006/main">
            <a:pPr algn="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&lt;#&gt;</a:t>
            </a:fld>
            <a:endParaRPr lang="zh-CN" altLang="en-US" sz="1600">
              <a:solidFill>
                <a:srgbClr val="1C7DDB"/>
              </a:solidFill>
              <a:latin typeface="Abadi" pitchFamily="34" charset="0"/>
              <a:ea typeface="等线" pitchFamily="0" charset="0"/>
              <a:cs typeface="Calibri" pitchFamily="0" charset="0"/>
            </a:endParaRPr>
          </a:p>
        </p:txBody>
      </p:sp>
    </p:spTree>
    <p:extLst>
      <p:ext uri="{BB962C8B-B14F-4D97-AF65-F5344CB8AC3E}">
        <p14:creationId xmlns:p14="http://schemas.microsoft.com/office/powerpoint/2010/main" val="600623900"/>
      </p:ext>
    </p:extLst>
  </p:cSld>
  <p:clrMapOvr>
    <a:masterClrMapping xmlns:a="http://schemas.openxmlformats.org/drawingml/2006/main"/>
  </p:clrMapOvr>
</p:sldLayout>
</file>

<file path=ppt/slideLayouts/slideLayout14.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sp>
        <p:nvSpPr>
          <p:cNvPr id="29" name="文本框"/>
          <p:cNvSpPr>
            <a:spLocks xmlns:a="http://schemas.openxmlformats.org/drawingml/2006/main" noGrp="1"/>
          </p:cNvSpPr>
          <p:nvPr>
            <p:ph type="title"/>
          </p:nvPr>
        </p:nvSpPr>
        <p:spPr>
          <a:xfrm xmlns:a="http://schemas.openxmlformats.org/drawingml/2006/main" rot="0">
            <a:off x="831850" y="1709738"/>
            <a:ext cx="10515600" cy="2852737"/>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b" anchorCtr="0">
            <a:prstTxWarp prst="textNoShape"/>
          </a:bodyPr>
          <a:lstStyle xmlns:a="http://schemas.openxmlformats.org/drawingml/2006/main"/>
          <a:p xmlns:a="http://schemas.openxmlformats.org/drawingml/2006/main">
            <a:r>
              <a:rPr lang="en-US" altLang="zh-CN" sz="6000"/>
              <a:t>Click to edit Master title style</a:t>
            </a:r>
            <a:endParaRPr lang="zh-CN" altLang="en-US" sz="6000"/>
          </a:p>
        </p:txBody>
      </p:sp>
      <p:sp>
        <p:nvSpPr>
          <p:cNvPr id="30" name="文本框"/>
          <p:cNvSpPr>
            <a:spLocks xmlns:a="http://schemas.openxmlformats.org/drawingml/2006/main" noGrp="1"/>
          </p:cNvSpPr>
          <p:nvPr>
            <p:ph type="body" idx="1"/>
          </p:nvPr>
        </p:nvSpPr>
        <p:spPr>
          <a:xfrm xmlns:a="http://schemas.openxmlformats.org/drawingml/2006/main" rot="0">
            <a:off x="831850" y="4589463"/>
            <a:ext cx="10515600" cy="1500186"/>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pPr marL="0" indent="0">
              <a:buNone/>
            </a:pPr>
            <a:r>
              <a:rPr lang="en-US" altLang="zh-CN" sz="2400">
                <a:solidFill>
                  <a:srgbClr val="898989"/>
                </a:solidFill>
              </a:rPr>
              <a:t>Click to edit Master text styles</a:t>
            </a:r>
            <a:endParaRPr lang="zh-CN" altLang="en-US" sz="2400">
              <a:solidFill>
                <a:srgbClr val="898989"/>
              </a:solidFill>
            </a:endParaRPr>
          </a:p>
        </p:txBody>
      </p:sp>
      <p:sp>
        <p:nvSpPr>
          <p:cNvPr id="31" name="文本框"/>
          <p:cNvSpPr>
            <a:spLocks xmlns:a="http://schemas.openxmlformats.org/drawingml/2006/main" noGrp="1"/>
          </p:cNvSpPr>
          <p:nvPr>
            <p:ph type="dt" idx="10"/>
          </p:nvPr>
        </p:nvSpPr>
        <p:spPr>
          <a:xfrm xmlns:a="http://schemas.openxmlformats.org/drawingml/2006/main" rot="0">
            <a:off x="838200" y="6356349"/>
            <a:ext cx="2743200" cy="365125"/>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endParaRPr lang="zh-CN" altLang="en-US">
              <a:latin typeface="Calibri" pitchFamily="0" charset="0"/>
              <a:ea typeface="等线" pitchFamily="0" charset="0"/>
              <a:cs typeface="Calibri" pitchFamily="0" charset="0"/>
            </a:endParaRPr>
          </a:p>
        </p:txBody>
      </p:sp>
      <p:sp>
        <p:nvSpPr>
          <p:cNvPr id="32" name="文本框"/>
          <p:cNvSpPr>
            <a:spLocks xmlns:a="http://schemas.openxmlformats.org/drawingml/2006/main" noGrp="1"/>
          </p:cNvSpPr>
          <p:nvPr>
            <p:ph type="ftr"/>
          </p:nvPr>
        </p:nvSpPr>
        <p:spPr>
          <a:xfrm xmlns:a="http://schemas.openxmlformats.org/drawingml/2006/main" rot="0">
            <a:off x="4038600" y="6356349"/>
            <a:ext cx="4114800" cy="365125"/>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endParaRPr lang="zh-CN" altLang="en-US">
              <a:latin typeface="Calibri" pitchFamily="0" charset="0"/>
              <a:ea typeface="等线" pitchFamily="0" charset="0"/>
              <a:cs typeface="Calibri" pitchFamily="0" charset="0"/>
            </a:endParaRPr>
          </a:p>
        </p:txBody>
      </p:sp>
      <p:sp>
        <p:nvSpPr>
          <p:cNvPr id="33" name="文本框"/>
          <p:cNvSpPr>
            <a:spLocks xmlns:a="http://schemas.openxmlformats.org/drawingml/2006/main" noGrp="1"/>
          </p:cNvSpPr>
          <p:nvPr>
            <p:ph type="sldNum"/>
          </p:nvPr>
        </p:nvSpPr>
        <p:spPr>
          <a:xfrm xmlns:a="http://schemas.openxmlformats.org/drawingml/2006/main" rot="0">
            <a:off x="8714772" y="6025573"/>
            <a:ext cx="2743200" cy="401637"/>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ctr" anchorCtr="0">
            <a:prstTxWarp prst="textNoShape"/>
          </a:bodyPr>
          <a:lstStyle xmlns:a="http://schemas.openxmlformats.org/drawingml/2006/main"/>
          <a:p xmlns:a="http://schemas.openxmlformats.org/drawingml/2006/main">
            <a:pPr algn="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&lt;#&gt;</a:t>
            </a:fld>
            <a:endParaRPr lang="zh-CN" altLang="en-US" sz="1600">
              <a:solidFill>
                <a:srgbClr val="1C7DDB"/>
              </a:solidFill>
              <a:latin typeface="Abadi" pitchFamily="34" charset="0"/>
              <a:ea typeface="等线" pitchFamily="0" charset="0"/>
              <a:cs typeface="Calibri" pitchFamily="0" charset="0"/>
            </a:endParaRPr>
          </a:p>
        </p:txBody>
      </p:sp>
    </p:spTree>
    <p:extLst>
      <p:ext uri="{BB962C8B-B14F-4D97-AF65-F5344CB8AC3E}">
        <p14:creationId xmlns:p14="http://schemas.microsoft.com/office/powerpoint/2010/main" val="36443346"/>
      </p:ext>
    </p:extLst>
  </p:cSld>
  <p:clrMapOvr>
    <a:masterClrMapping xmlns:a="http://schemas.openxmlformats.org/drawingml/2006/main"/>
  </p:clrMapOvr>
</p:sldLayout>
</file>

<file path=ppt/slideLayouts/slideLayout15.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sp>
        <p:nvSpPr>
          <p:cNvPr id="239" name="文本框"/>
          <p:cNvSpPr>
            <a:spLocks xmlns:a="http://schemas.openxmlformats.org/drawingml/2006/main" noGrp="1"/>
          </p:cNvSpPr>
          <p:nvPr>
            <p:ph type="body" idx="1"/>
          </p:nvPr>
        </p:nvSpPr>
        <p:spPr>
          <a:xfrm xmlns:a="http://schemas.openxmlformats.org/drawingml/2006/main" rot="0">
            <a:off x="838200" y="365124"/>
            <a:ext cx="7734300" cy="5811838"/>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eaVert" wrap="square" lIns="91440" tIns="45720" rIns="91440" bIns="45720" anchor="t" anchorCtr="0">
            <a:prstTxWarp prst="textNoShape"/>
          </a:bodyPr>
          <a:lstStyle xmlns:a="http://schemas.openxmlformats.org/drawingml/2006/main"/>
          <a:p xmlns:a="http://schemas.openxmlformats.org/drawingml/2006/main">
            <a:r>
              <a:rPr lang="en-US" altLang="zh-CN"/>
              <a:t>Click to edit Master text styles</a:t>
            </a:r>
            <a:endParaRPr lang="en-US" altLang="zh-CN"/>
          </a:p>
          <a:p xmlns:a="http://schemas.openxmlformats.org/drawingml/2006/main">
            <a:pPr lvl="1"/>
            <a:r>
              <a:rPr lang="en-US" altLang="zh-CN"/>
              <a:t>Second level</a:t>
            </a:r>
            <a:endParaRPr lang="en-US" altLang="zh-CN"/>
          </a:p>
          <a:p xmlns:a="http://schemas.openxmlformats.org/drawingml/2006/main">
            <a:pPr lvl="2"/>
            <a:r>
              <a:rPr lang="en-US" altLang="zh-CN"/>
              <a:t>Third level</a:t>
            </a:r>
            <a:endParaRPr lang="en-US" altLang="zh-CN"/>
          </a:p>
          <a:p xmlns:a="http://schemas.openxmlformats.org/drawingml/2006/main">
            <a:pPr lvl="3"/>
            <a:r>
              <a:rPr lang="en-US" altLang="zh-CN"/>
              <a:t>Fourth level</a:t>
            </a:r>
            <a:endParaRPr lang="en-US" altLang="zh-CN"/>
          </a:p>
          <a:p xmlns:a="http://schemas.openxmlformats.org/drawingml/2006/main">
            <a:pPr lvl="4"/>
            <a:r>
              <a:rPr lang="en-US" altLang="zh-CN"/>
              <a:t>Fifth level</a:t>
            </a:r>
            <a:endParaRPr lang="zh-CN" altLang="en-US"/>
          </a:p>
        </p:txBody>
      </p:sp>
      <p:sp>
        <p:nvSpPr>
          <p:cNvPr id="240" name="文本框"/>
          <p:cNvSpPr>
            <a:spLocks xmlns:a="http://schemas.openxmlformats.org/drawingml/2006/main" noGrp="1"/>
          </p:cNvSpPr>
          <p:nvPr>
            <p:ph type="ftr" idx="10"/>
          </p:nvPr>
        </p:nvSpPr>
        <p:spPr>
          <a:xfrm xmlns:a="http://schemas.openxmlformats.org/drawingml/2006/main" rot="0">
            <a:off x="4038600" y="6356349"/>
            <a:ext cx="4114800" cy="365125"/>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endParaRPr lang="zh-CN" altLang="en-US">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63168034"/>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956246279"/>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987650723"/>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7"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003500044"/>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9"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993178761"/>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5"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913303116"/>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
        <p:nvSpPr>
          <p:cNvPr id="4"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906311322"/>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
        <p:nvSpPr>
          <p:cNvPr id="7"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2097223913"/>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
        <p:nvSpPr>
          <p:cNvPr id="7"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425868662"/>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2" name="文本框"/>
          <p:cNvSpPr>
            <a:spLocks noGrp="1"/>
          </p:cNvSpPr>
          <p:nvPr>
            <p:ph type="sldNum" idx="4"/>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algn="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&lt;#&gt;</a:t>
            </a:fld>
            <a:endParaRPr lang="zh-CN" altLang="en-US" sz="1600">
              <a:solidFill>
                <a:srgbClr val="1C7DDB"/>
              </a:solidFill>
              <a:latin typeface="Abadi" pitchFamily="34" charset="0"/>
              <a:ea typeface="等线" pitchFamily="0" charset="0"/>
              <a:cs typeface="Calibri" pitchFamily="0" charset="0"/>
            </a:endParaRPr>
          </a:p>
        </p:txBody>
      </p:sp>
    </p:spTree>
    <p:extLst>
      <p:ext uri="{BB962C8B-B14F-4D97-AF65-F5344CB8AC3E}">
        <p14:creationId xmlns:p14="http://schemas.microsoft.com/office/powerpoint/2010/main" val="133814942"/>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lvl1pPr algn="l" defTabSz="914400" eaLnBrk="1" fontAlgn="auto" latinLnBrk="0" hangingPunct="1">
        <a:lnSpc>
          <a:spcPct val="90000"/>
        </a:lnSpc>
        <a:spcBef>
          <a:spcPts val="0"/>
        </a:spcBef>
        <a:buNone/>
        <a:defRPr sz="4400" kern="1200">
          <a:solidFill>
            <a:schemeClr val="tx1"/>
          </a:solidFill>
          <a:latin typeface="Calibri Light" pitchFamily="0" charset="0"/>
          <a:ea typeface="等线 Light" pitchFamily="0" charset="0"/>
          <a:cs typeface="Calibri Light" pitchFamily="0" charset="0"/>
        </a:defRPr>
      </a:lvl1pPr>
    </p:titleStyle>
    <p:bodyStyle>
      <a:lvl1pPr marL="228600" indent="-228600" algn="l" defTabSz="914400" eaLnBrk="1" fontAlgn="auto" latinLnBrk="0" hangingPunct="1">
        <a:lnSpc>
          <a:spcPct val="90000"/>
        </a:lnSpc>
        <a:spcBef>
          <a:spcPts val="1000"/>
        </a:spcBef>
        <a:buFont typeface="Arial" pitchFamily="34" charset="0"/>
        <a:buChar char="•"/>
        <a:defRPr sz="2800" kern="1200">
          <a:solidFill>
            <a:schemeClr val="tx1"/>
          </a:solidFill>
          <a:latin typeface="Calibri" pitchFamily="0" charset="0"/>
          <a:ea typeface="等线" pitchFamily="0" charset="0"/>
          <a:cs typeface="Calibri" pitchFamily="0" charset="0"/>
        </a:defRPr>
      </a:lvl1pPr>
      <a:lvl2pPr marL="685800" indent="-228600" algn="l" defTabSz="914400" eaLnBrk="1" fontAlgn="auto" latinLnBrk="0" hangingPunct="1">
        <a:lnSpc>
          <a:spcPct val="90000"/>
        </a:lnSpc>
        <a:spcBef>
          <a:spcPts val="500"/>
        </a:spcBef>
        <a:buFont typeface="Arial" pitchFamily="34" charset="0"/>
        <a:buChar char="•"/>
        <a:defRPr sz="2400" kern="1200">
          <a:solidFill>
            <a:schemeClr val="tx1"/>
          </a:solidFill>
          <a:latin typeface="Calibri" pitchFamily="0" charset="0"/>
          <a:ea typeface="等线" pitchFamily="0" charset="0"/>
          <a:cs typeface="Calibri" pitchFamily="0" charset="0"/>
        </a:defRPr>
      </a:lvl2pPr>
      <a:lvl3pPr marL="1143000" indent="-228600" algn="l" defTabSz="914400" eaLnBrk="1" fontAlgn="auto" latinLnBrk="0" hangingPunct="1">
        <a:lnSpc>
          <a:spcPct val="90000"/>
        </a:lnSpc>
        <a:spcBef>
          <a:spcPts val="500"/>
        </a:spcBef>
        <a:buFont typeface="Arial" pitchFamily="34" charset="0"/>
        <a:buChar char="•"/>
        <a:defRPr sz="2000" kern="1200">
          <a:solidFill>
            <a:schemeClr val="tx1"/>
          </a:solidFill>
          <a:latin typeface="Calibri" pitchFamily="0" charset="0"/>
          <a:ea typeface="等线" pitchFamily="0" charset="0"/>
          <a:cs typeface="Calibri" pitchFamily="0" charset="0"/>
        </a:defRPr>
      </a:lvl3pPr>
      <a:lvl4pPr marL="1600200" indent="-228600" algn="l" defTabSz="914400" eaLnBrk="1" fontAlgn="auto" latinLnBrk="0" hangingPunct="1">
        <a:lnSpc>
          <a:spcPct val="90000"/>
        </a:lnSpc>
        <a:spcBef>
          <a:spcPts val="500"/>
        </a:spcBef>
        <a:buFont typeface="Arial" pitchFamily="34" charset="0"/>
        <a:buChar char="•"/>
        <a:defRPr sz="1800" kern="1200">
          <a:solidFill>
            <a:schemeClr val="tx1"/>
          </a:solidFill>
          <a:latin typeface="Calibri" pitchFamily="0" charset="0"/>
          <a:ea typeface="等线" pitchFamily="0" charset="0"/>
          <a:cs typeface="Calibri" pitchFamily="0" charset="0"/>
        </a:defRPr>
      </a:lvl4pPr>
      <a:lvl5pPr marL="2057400" indent="-228600" algn="l" defTabSz="914400" eaLnBrk="1" fontAlgn="auto" latinLnBrk="0" hangingPunct="1">
        <a:lnSpc>
          <a:spcPct val="90000"/>
        </a:lnSpc>
        <a:spcBef>
          <a:spcPts val="500"/>
        </a:spcBef>
        <a:buFont typeface="Arial" pitchFamily="34" charset="0"/>
        <a:buChar char="•"/>
        <a:defRPr sz="1800" kern="1200">
          <a:solidFill>
            <a:schemeClr val="tx1"/>
          </a:solidFill>
          <a:latin typeface="Calibri" pitchFamily="0" charset="0"/>
          <a:ea typeface="等线" pitchFamily="0" charset="0"/>
          <a:cs typeface="Calibri" pitchFamily="0" charset="0"/>
        </a:defRPr>
      </a:lvl5pPr>
      <a:lvl6pPr marL="2514600" indent="-228600" algn="l" defTabSz="914400" eaLnBrk="1" fontAlgn="auto" latinLnBrk="0" hangingPunct="1">
        <a:lnSpc>
          <a:spcPct val="90000"/>
        </a:lnSpc>
        <a:spcBef>
          <a:spcPts val="500"/>
        </a:spcBef>
        <a:buFont typeface="Arial" pitchFamily="34" charset="0"/>
        <a:buChar char="•"/>
        <a:defRPr sz="1800" kern="1200">
          <a:solidFill>
            <a:schemeClr val="tx1"/>
          </a:solidFill>
          <a:latin typeface="Calibri" pitchFamily="0" charset="0"/>
          <a:ea typeface="等线" pitchFamily="0" charset="0"/>
          <a:cs typeface="Calibri" pitchFamily="0" charset="0"/>
        </a:defRPr>
      </a:lvl6pPr>
      <a:lvl7pPr marL="2971800" indent="-228600" algn="l" defTabSz="914400" eaLnBrk="1" fontAlgn="auto" latinLnBrk="0" hangingPunct="1">
        <a:lnSpc>
          <a:spcPct val="90000"/>
        </a:lnSpc>
        <a:spcBef>
          <a:spcPts val="500"/>
        </a:spcBef>
        <a:buFont typeface="Arial" pitchFamily="34" charset="0"/>
        <a:buChar char="•"/>
        <a:defRPr sz="1800" kern="1200">
          <a:solidFill>
            <a:schemeClr val="tx1"/>
          </a:solidFill>
          <a:latin typeface="Calibri" pitchFamily="0" charset="0"/>
          <a:ea typeface="等线" pitchFamily="0" charset="0"/>
          <a:cs typeface="Calibri" pitchFamily="0" charset="0"/>
        </a:defRPr>
      </a:lvl7pPr>
      <a:lvl8pPr marL="3429000" indent="-228600" algn="l" defTabSz="914400" eaLnBrk="1" fontAlgn="auto" latinLnBrk="0" hangingPunct="1">
        <a:lnSpc>
          <a:spcPct val="90000"/>
        </a:lnSpc>
        <a:spcBef>
          <a:spcPts val="500"/>
        </a:spcBef>
        <a:buFont typeface="Arial" pitchFamily="34" charset="0"/>
        <a:buChar char="•"/>
        <a:defRPr sz="1800" kern="1200">
          <a:solidFill>
            <a:schemeClr val="tx1"/>
          </a:solidFill>
          <a:latin typeface="Calibri" pitchFamily="0" charset="0"/>
          <a:ea typeface="等线" pitchFamily="0" charset="0"/>
          <a:cs typeface="Calibri" pitchFamily="0" charset="0"/>
        </a:defRPr>
      </a:lvl8pPr>
      <a:lvl9pPr marL="3429000" indent="-228600" algn="l" defTabSz="914400" eaLnBrk="1" fontAlgn="auto" latinLnBrk="0" hangingPunct="1">
        <a:lnSpc>
          <a:spcPct val="90000"/>
        </a:lnSpc>
        <a:spcBef>
          <a:spcPts val="500"/>
        </a:spcBef>
        <a:buFont typeface="Arial" pitchFamily="34" charset="0"/>
        <a:buChar char="•"/>
        <a:defRPr sz="1800" kern="1200">
          <a:solidFill>
            <a:schemeClr val="tx1"/>
          </a:solidFill>
          <a:latin typeface="Calibri" pitchFamily="0" charset="0"/>
          <a:ea typeface="等线"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1.jpeg"/><Relationship Id="rId2" Type="http://schemas.openxmlformats.org/officeDocument/2006/relationships/image" Target="../media/2.png"/><Relationship Id="rId3" Type="http://schemas.openxmlformats.org/officeDocument/2006/relationships/slideLayout" Target="../slideLayouts/slideLayout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5.png"/><Relationship Id="rId2" Type="http://schemas.openxmlformats.org/officeDocument/2006/relationships/slideLayout" Target="../slideLayouts/slideLayout13.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6.png"/><Relationship Id="rId3" Type="http://schemas.openxmlformats.org/officeDocument/2006/relationships/slideLayout" Target="../slideLayouts/slideLayout13.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7.png"/><Relationship Id="rId3" Type="http://schemas.openxmlformats.org/officeDocument/2006/relationships/slideLayout" Target="../slideLayouts/slideLayout13.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8.png"/><Relationship Id="rId3" Type="http://schemas.openxmlformats.org/officeDocument/2006/relationships/slideLayout" Target="../slideLayouts/slideLayout13.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9.png"/><Relationship Id="rId3" Type="http://schemas.openxmlformats.org/officeDocument/2006/relationships/slideLayout" Target="../slideLayouts/slideLayout13.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10.png"/><Relationship Id="rId3" Type="http://schemas.openxmlformats.org/officeDocument/2006/relationships/slideLayout" Target="../slideLayouts/slideLayout13.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11.png"/><Relationship Id="rId3" Type="http://schemas.openxmlformats.org/officeDocument/2006/relationships/slideLayout" Target="../slideLayouts/slideLayout13.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12.png"/><Relationship Id="rId3" Type="http://schemas.openxmlformats.org/officeDocument/2006/relationships/image" Target="../media/13.png"/><Relationship Id="rId4" Type="http://schemas.openxmlformats.org/officeDocument/2006/relationships/slideLayout" Target="../slideLayouts/slideLayout13.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14.png"/><Relationship Id="rId3" Type="http://schemas.openxmlformats.org/officeDocument/2006/relationships/image" Target="../media/15.png"/><Relationship Id="rId4" Type="http://schemas.openxmlformats.org/officeDocument/2006/relationships/slideLayout" Target="../slideLayouts/slideLayout13.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16.png"/><Relationship Id="rId3" Type="http://schemas.openxmlformats.org/officeDocument/2006/relationships/image" Target="../media/17.png"/><Relationship Id="rId4" Type="http://schemas.openxmlformats.org/officeDocument/2006/relationships/slideLayout" Target="../slideLayouts/slideLayout13.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18.png"/><Relationship Id="rId3" Type="http://schemas.openxmlformats.org/officeDocument/2006/relationships/image" Target="../media/19.png"/><Relationship Id="rId4" Type="http://schemas.openxmlformats.org/officeDocument/2006/relationships/slideLayout" Target="../slideLayouts/slideLayout13.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20.png"/><Relationship Id="rId3" Type="http://schemas.openxmlformats.org/officeDocument/2006/relationships/image" Target="../media/21.png"/><Relationship Id="rId4" Type="http://schemas.openxmlformats.org/officeDocument/2006/relationships/slideLayout" Target="../slideLayouts/slideLayout13.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22.png"/><Relationship Id="rId3" Type="http://schemas.openxmlformats.org/officeDocument/2006/relationships/slideLayout" Target="../slideLayouts/slideLayout13.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23.png"/><Relationship Id="rId3" Type="http://schemas.openxmlformats.org/officeDocument/2006/relationships/slideLayout" Target="../slideLayouts/slideLayout13.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24.png"/><Relationship Id="rId3" Type="http://schemas.openxmlformats.org/officeDocument/2006/relationships/slideLayout" Target="../slideLayouts/slideLayout13.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25.png"/><Relationship Id="rId3" Type="http://schemas.openxmlformats.org/officeDocument/2006/relationships/slideLayout" Target="../slideLayouts/slideLayout13.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26.png"/><Relationship Id="rId2" Type="http://schemas.openxmlformats.org/officeDocument/2006/relationships/slideLayout" Target="../slideLayouts/slideLayout13.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27.png"/><Relationship Id="rId3" Type="http://schemas.openxmlformats.org/officeDocument/2006/relationships/slideLayout" Target="../slideLayouts/slideLayout13.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28.png"/><Relationship Id="rId3" Type="http://schemas.openxmlformats.org/officeDocument/2006/relationships/slideLayout" Target="../slideLayouts/slideLayout13.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29.jpeg"/><Relationship Id="rId2" Type="http://schemas.openxmlformats.org/officeDocument/2006/relationships/slideLayout" Target="../slideLayouts/slideLayout13.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30.png"/><Relationship Id="rId3" Type="http://schemas.openxmlformats.org/officeDocument/2006/relationships/slideLayout" Target="../slideLayouts/slideLayout13.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31.png"/><Relationship Id="rId3" Type="http://schemas.openxmlformats.org/officeDocument/2006/relationships/slideLayout" Target="../slideLayouts/slideLayout13.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32.png"/><Relationship Id="rId3" Type="http://schemas.openxmlformats.org/officeDocument/2006/relationships/slideLayout" Target="../slideLayouts/slideLayout13.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33.jpeg"/><Relationship Id="rId2" Type="http://schemas.openxmlformats.org/officeDocument/2006/relationships/slideLayout" Target="../slideLayouts/slideLayout13.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34.png"/><Relationship Id="rId3" Type="http://schemas.openxmlformats.org/officeDocument/2006/relationships/slideLayout" Target="../slideLayouts/slideLayout13.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35.jpeg"/><Relationship Id="rId2" Type="http://schemas.openxmlformats.org/officeDocument/2006/relationships/slideLayout" Target="../slideLayouts/slideLayout15.xml"/><Relationship Id="rId3"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image" Target="../media/4.jpeg"/><Relationship Id="rId2" Type="http://schemas.openxmlformats.org/officeDocument/2006/relationships/slideLayout" Target="../slideLayouts/slideLayout14.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3.xml"/><Relationship Id="rId3"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5" name="矩形"/>
          <p:cNvSpPr>
            <a:spLocks/>
          </p:cNvSpPr>
          <p:nvPr/>
        </p:nvSpPr>
        <p:spPr>
          <a:xfrm rot="0">
            <a:off x="888545" y="4568734"/>
            <a:ext cx="2514600" cy="624839"/>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bg2"/>
                </a:solidFill>
                <a:latin typeface="Calibri" pitchFamily="0" charset="0"/>
                <a:ea typeface="等线" pitchFamily="0" charset="0"/>
                <a:cs typeface="Calibri" pitchFamily="0" charset="0"/>
              </a:rPr>
              <a:t>Shaik Samiulla </a:t>
            </a:r>
            <a:endParaRPr lang="en-US" altLang="zh-CN" sz="1800" b="0" i="0" u="none" strike="noStrike" kern="1200" cap="none" spc="0" baseline="0">
              <a:solidFill>
                <a:schemeClr val="bg2"/>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r>
              <a:rPr lang="en-US" altLang="zh-CN" sz="1800" b="0" i="0" u="none" strike="noStrike" kern="1200" cap="none" spc="0" baseline="0">
                <a:solidFill>
                  <a:schemeClr val="bg2"/>
                </a:solidFill>
                <a:latin typeface="Calibri" pitchFamily="0" charset="0"/>
                <a:ea typeface="等线" pitchFamily="0" charset="0"/>
                <a:cs typeface="Calibri" pitchFamily="0" charset="0"/>
              </a:rPr>
              <a:t>July 2024</a:t>
            </a:r>
            <a:endParaRPr lang="zh-CN" altLang="en-US" sz="1800" b="0" i="0" u="none" strike="noStrike" kern="1200" cap="none" spc="0" baseline="0">
              <a:solidFill>
                <a:schemeClr val="bg2"/>
              </a:solidFill>
              <a:latin typeface="Calibri" pitchFamily="0" charset="0"/>
              <a:ea typeface="等线" pitchFamily="0" charset="0"/>
              <a:cs typeface="Calibri" pitchFamily="0" charset="0"/>
            </a:endParaRPr>
          </a:p>
        </p:txBody>
      </p:sp>
      <p:pic>
        <p:nvPicPr>
          <p:cNvPr id="16" name="图片" descr="IBM Skills Network Logo - Horizontal-noai copy.png"/>
          <p:cNvPicPr>
            <a:picLocks noChangeAspect="1"/>
          </p:cNvPicPr>
          <p:nvPr/>
        </p:nvPicPr>
        <p:blipFill>
          <a:blip r:embed="rId2" cstate="print"/>
          <a:stretch>
            <a:fillRect/>
          </a:stretch>
        </p:blipFill>
        <p:spPr>
          <a:xfrm rot="0">
            <a:off x="889820" y="676827"/>
            <a:ext cx="2104103" cy="629182"/>
          </a:xfrm>
          <a:prstGeom prst="rect"/>
          <a:noFill/>
          <a:ln w="12700" cmpd="sng" cap="flat">
            <a:noFill/>
            <a:prstDash val="solid"/>
            <a:miter/>
          </a:ln>
        </p:spPr>
      </p:pic>
    </p:spTree>
    <p:extLst>
      <p:ext uri="{BB962C8B-B14F-4D97-AF65-F5344CB8AC3E}">
        <p14:creationId xmlns:p14="http://schemas.microsoft.com/office/powerpoint/2010/main" val="1842626614"/>
      </p:ext>
    </p:extLst>
  </p:cSld>
  <p:clrMapOvr>
    <a:masterClrMapping/>
  </p:clrMapOvr>
  <p:transition spd="slow">
    <p:push dir="u"/>
  </p:transition>
</p:sld>
</file>

<file path=ppt/slides/slide10.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68"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10</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69" name="文本框"/>
          <p:cNvSpPr>
            <a:spLocks noGrp="1"/>
          </p:cNvSpPr>
          <p:nvPr>
            <p:ph type="body" idx="4294967295"/>
          </p:nvPr>
        </p:nvSpPr>
        <p:spPr>
          <a:xfrm rot="0">
            <a:off x="922411" y="1736870"/>
            <a:ext cx="4749656" cy="395013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1400"/>
              </a:spcBef>
              <a:spcAft>
                <a:spcPts val="0"/>
              </a:spcAft>
              <a:buNone/>
            </a:pPr>
            <a:r>
              <a:rPr lang="en-US" altLang="zh-CN" sz="1200" b="0" i="0" u="none" strike="noStrike" kern="1200" cap="none" spc="0" baseline="0">
                <a:solidFill>
                  <a:srgbClr val="292929"/>
                </a:solidFill>
                <a:latin typeface="Abadi" pitchFamily="34" charset="0"/>
                <a:ea typeface="等线" pitchFamily="0" charset="0"/>
                <a:cs typeface="Lucida Sans"/>
              </a:rPr>
              <a:t>Steps required for </a:t>
            </a:r>
            <a:r>
              <a:rPr lang="en-US" altLang="zh-CN" sz="1200" b="0" i="0" u="none" strike="noStrike" kern="1200" cap="none" spc="0" baseline="0">
                <a:solidFill>
                  <a:srgbClr val="292929"/>
                </a:solidFill>
                <a:latin typeface="Abadi" pitchFamily="34" charset="0"/>
                <a:ea typeface="等线" pitchFamily="0" charset="0"/>
                <a:cs typeface="Lucida Sans"/>
              </a:rPr>
              <a:t>webscraping</a:t>
            </a:r>
            <a:r>
              <a:rPr lang="en-US" altLang="zh-CN" sz="1200" b="0" i="0" u="none" strike="noStrike" kern="1200" cap="none" spc="0" baseline="0">
                <a:solidFill>
                  <a:srgbClr val="292929"/>
                </a:solidFill>
                <a:latin typeface="Abadi" pitchFamily="34" charset="0"/>
                <a:ea typeface="等线" pitchFamily="0" charset="0"/>
                <a:cs typeface="Lucida Sans"/>
              </a:rPr>
              <a:t>:</a:t>
            </a:r>
            <a:endParaRPr lang="en-US" altLang="zh-CN" sz="1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等线" pitchFamily="0" charset="0"/>
                <a:cs typeface="Lucida Sans"/>
              </a:rPr>
              <a:t>HTTP GET method: to request the Falcon9 Launch HTML page, as an HTTP response.</a:t>
            </a:r>
            <a:endParaRPr lang="en-US" altLang="zh-CN" sz="1200" b="0" i="0" u="none" strike="noStrike" kern="1200" cap="none" spc="0" baseline="0">
              <a:solidFill>
                <a:srgbClr val="292929"/>
              </a:solidFill>
              <a:latin typeface="Calibri" pitchFamily="0"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等线" pitchFamily="0" charset="0"/>
                <a:cs typeface="Lucida Sans"/>
              </a:rPr>
              <a:t>Create a </a:t>
            </a:r>
            <a:r>
              <a:rPr lang="en-US" altLang="zh-CN" sz="1200" b="0" i="0" u="none" strike="noStrike" kern="1200" cap="none" spc="0" baseline="0">
                <a:solidFill>
                  <a:srgbClr val="292929"/>
                </a:solidFill>
                <a:latin typeface="Abadi" pitchFamily="34" charset="0"/>
                <a:ea typeface="等线" pitchFamily="0" charset="0"/>
                <a:cs typeface="Lucida Sans"/>
              </a:rPr>
              <a:t>BeautifulSoup</a:t>
            </a:r>
            <a:r>
              <a:rPr lang="en-US" altLang="zh-CN" sz="1200" b="0" i="0" u="none" strike="noStrike" kern="1200" cap="none" spc="0" baseline="0">
                <a:solidFill>
                  <a:srgbClr val="292929"/>
                </a:solidFill>
                <a:latin typeface="Abadi" pitchFamily="34" charset="0"/>
                <a:ea typeface="等线" pitchFamily="0" charset="0"/>
                <a:cs typeface="Lucida Sans"/>
              </a:rPr>
              <a:t> object from a response text content</a:t>
            </a:r>
            <a:endParaRPr lang="en-US" altLang="zh-CN" sz="1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等线" pitchFamily="0" charset="0"/>
                <a:cs typeface="Lucida Sans"/>
              </a:rPr>
              <a:t>Extract all column/variable names from the HTML table header</a:t>
            </a:r>
            <a:endParaRPr lang="en-US" altLang="zh-CN" sz="1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等线" pitchFamily="0" charset="0"/>
                <a:cs typeface="Lucida Sans"/>
              </a:rPr>
              <a:t>Create a data frame by parsing the launch HTML tables</a:t>
            </a:r>
            <a:endParaRPr lang="en-US" altLang="zh-CN" sz="1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等线" pitchFamily="0" charset="0"/>
                <a:cs typeface="Lucida Sans"/>
              </a:rPr>
              <a:t>We will create an empty dictionary with keys from the extracted column names in the previous task. </a:t>
            </a:r>
            <a:endParaRPr lang="en-US" altLang="zh-CN" sz="1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等线" pitchFamily="0" charset="0"/>
                <a:cs typeface="Lucida Sans"/>
              </a:rPr>
              <a:t>Later, this dictionary will be converted into a Pandas </a:t>
            </a:r>
            <a:r>
              <a:rPr lang="en-US" altLang="zh-CN" sz="1200" b="0" i="0" u="none" strike="noStrike" kern="1200" cap="none" spc="0" baseline="0">
                <a:solidFill>
                  <a:srgbClr val="292929"/>
                </a:solidFill>
                <a:latin typeface="Abadi" pitchFamily="34" charset="0"/>
                <a:ea typeface="等线" pitchFamily="0" charset="0"/>
                <a:cs typeface="Lucida Sans"/>
              </a:rPr>
              <a:t>dataframe</a:t>
            </a:r>
            <a:endParaRPr lang="en-US" altLang="zh-CN" sz="1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等线" pitchFamily="0" charset="0"/>
                <a:cs typeface="Lucida Sans"/>
              </a:rPr>
              <a:t>Present your web scraping process using key phrases and flowcharts</a:t>
            </a:r>
            <a:endParaRPr lang="en-US" altLang="zh-CN" sz="1200" b="0" i="0" u="none" strike="noStrike" kern="1200" cap="none" spc="0" baseline="0">
              <a:solidFill>
                <a:srgbClr val="292929"/>
              </a:solidFill>
              <a:latin typeface="Calibri" pitchFamily="0"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endParaRPr lang="en-US" altLang="zh-CN" sz="1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等线" pitchFamily="0" charset="0"/>
                <a:cs typeface="Lucida Sans"/>
              </a:rPr>
              <a:t>GitHub URL: </a:t>
            </a:r>
            <a:r>
              <a:rPr lang="en-US" altLang="zh-CN" sz="1200" b="0" i="0" u="none" strike="noStrike" kern="1200" cap="none" spc="0" baseline="0">
                <a:solidFill>
                  <a:srgbClr val="292929"/>
                </a:solidFill>
                <a:latin typeface="Calibri" pitchFamily="0" charset="0"/>
                <a:ea typeface="Calibri" pitchFamily="0" charset="0"/>
                <a:cs typeface="Calibri" pitchFamily="0" charset="0"/>
              </a:rPr>
              <a:t>https://github.com/JustAGeologist/Data-Science-and-Machine-Learning-Capstone-Project/blob/f36928df0ed8158594e53ac3b3e2e5a45ab5f4b7/2-jupyter-labs-webscraping.ipynb</a:t>
            </a:r>
            <a:endParaRPr lang="zh-CN" altLang="en-US" sz="1200" b="0" i="0" u="none" strike="noStrike" kern="1200" cap="none" spc="0" baseline="0">
              <a:solidFill>
                <a:srgbClr val="292929"/>
              </a:solidFill>
              <a:latin typeface="Calibri" pitchFamily="0" charset="0"/>
              <a:ea typeface="Calibri" pitchFamily="0" charset="0"/>
              <a:cs typeface="Calibri" pitchFamily="0" charset="0"/>
            </a:endParaRPr>
          </a:p>
        </p:txBody>
      </p:sp>
      <p:sp>
        <p:nvSpPr>
          <p:cNvPr id="70" name="矩形"/>
          <p:cNvSpPr>
            <a:spLocks/>
          </p:cNvSpPr>
          <p:nvPr/>
        </p:nvSpPr>
        <p:spPr>
          <a:xfrm rot="0">
            <a:off x="770011" y="538650"/>
            <a:ext cx="10515600" cy="549049"/>
          </a:xfrm>
          <a:prstGeom prst="rect"/>
          <a:noFill/>
          <a:ln w="12700" cmpd="sng" cap="flat">
            <a:noFill/>
            <a:prstDash val="solid"/>
            <a:miter/>
          </a:ln>
        </p:spPr>
      </p:sp>
      <p:sp>
        <p:nvSpPr>
          <p:cNvPr id="71" name="矩形"/>
          <p:cNvSpPr>
            <a:spLocks/>
          </p:cNvSpPr>
          <p:nvPr/>
        </p:nvSpPr>
        <p:spPr>
          <a:xfrm rot="0">
            <a:off x="922411" y="691050"/>
            <a:ext cx="10515600" cy="549048"/>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Data Collection - Scraping</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grpSp>
        <p:nvGrpSpPr>
          <p:cNvPr id="83" name="对象"/>
          <p:cNvGrpSpPr>
            <a:grpSpLocks/>
          </p:cNvGrpSpPr>
          <p:nvPr/>
        </p:nvGrpSpPr>
        <p:grpSpPr>
          <a:xfrm>
            <a:off x="6424246" y="2069123"/>
            <a:ext cx="4572000" cy="3657600"/>
            <a:chOff x="6424246" y="2069123"/>
            <a:chExt cx="4572000" cy="3657600"/>
          </a:xfrm>
        </p:grpSpPr>
        <p:sp>
          <p:nvSpPr>
            <p:cNvPr id="83" name="对象"/>
            <p:cNvSpPr>
              <a:spLocks/>
            </p:cNvSpPr>
            <p:nvPr/>
          </p:nvSpPr>
          <p:spPr>
            <a:xfrm rot="0">
              <a:off x="6424246" y="2069123"/>
              <a:ext cx="4572000" cy="3657600"/>
            </a:xfrm>
            <a:prstGeom prst="rect"/>
            <a:noFill/>
            <a:ln w="12700" cmpd="sng" cap="flat">
              <a:noFill/>
              <a:prstDash val="solid"/>
              <a:miter/>
            </a:ln>
          </p:spPr>
        </p:sp>
        <p:sp>
          <p:nvSpPr>
            <p:cNvPr id="72" name="圆角矩形"/>
            <p:cNvSpPr>
              <a:spLocks/>
            </p:cNvSpPr>
            <p:nvPr/>
          </p:nvSpPr>
          <p:spPr>
            <a:xfrm rot="0">
              <a:off x="7031463" y="2079241"/>
              <a:ext cx="1398985" cy="839391"/>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300" b="0" i="0" u="none" strike="noStrike" kern="1200" cap="none" spc="0" baseline="0">
                  <a:solidFill>
                    <a:srgbClr val="FFFFFF"/>
                  </a:solidFill>
                  <a:latin typeface="Calibri Light" pitchFamily="0" charset="0"/>
                  <a:ea typeface="等线" pitchFamily="0" charset="0"/>
                  <a:cs typeface="Calibri" pitchFamily="0" charset="0"/>
                </a:rPr>
                <a:t>HTTP get request</a:t>
              </a:r>
              <a:endParaRPr lang="zh-CN" altLang="en-US" sz="1300" b="0" i="0" u="none" strike="noStrike" kern="1200" cap="none" spc="0" baseline="0">
                <a:solidFill>
                  <a:srgbClr val="FFFFFF"/>
                </a:solidFill>
                <a:latin typeface="Calibri" pitchFamily="0" charset="0"/>
                <a:ea typeface="等线" pitchFamily="0" charset="0"/>
                <a:cs typeface="Calibri" pitchFamily="0" charset="0"/>
              </a:endParaRPr>
            </a:p>
          </p:txBody>
        </p:sp>
        <p:sp>
          <p:nvSpPr>
            <p:cNvPr id="73" name="右箭头"/>
            <p:cNvSpPr>
              <a:spLocks/>
            </p:cNvSpPr>
            <p:nvPr/>
          </p:nvSpPr>
          <p:spPr>
            <a:xfrm rot="0">
              <a:off x="8553560" y="2325462"/>
              <a:ext cx="296585" cy="346948"/>
            </a:xfrm>
            <a:prstGeom prst="rightArrow">
              <a:avLst>
                <a:gd name="adj1" fmla="val 62962"/>
                <a:gd name="adj2" fmla="val 45907"/>
              </a:avLst>
            </a:prstGeom>
            <a:solidFill>
              <a:srgbClr val="B0BCDE"/>
            </a:solidFill>
            <a:ln w="12700" cmpd="sng" cap="flat">
              <a:noFill/>
              <a:prstDash val="solid"/>
              <a:round/>
            </a:ln>
          </p:spPr>
        </p:sp>
        <p:sp>
          <p:nvSpPr>
            <p:cNvPr id="74" name="圆角矩形"/>
            <p:cNvSpPr>
              <a:spLocks/>
            </p:cNvSpPr>
            <p:nvPr/>
          </p:nvSpPr>
          <p:spPr>
            <a:xfrm rot="0">
              <a:off x="8990043" y="2079241"/>
              <a:ext cx="1398985" cy="839391"/>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300" b="0" i="0" u="none" strike="noStrike" kern="1200" cap="none" spc="0" baseline="0">
                  <a:solidFill>
                    <a:srgbClr val="FFFFFF"/>
                  </a:solidFill>
                  <a:latin typeface="Calibri Light" pitchFamily="0" charset="0"/>
                  <a:ea typeface="等线" pitchFamily="0" charset="0"/>
                  <a:cs typeface="Calibri" pitchFamily="0" charset="0"/>
                </a:rPr>
                <a:t>Create BeautifulSoup object</a:t>
              </a:r>
              <a:endParaRPr lang="zh-CN" altLang="en-US" sz="1300" b="0" i="0" u="none" strike="noStrike" kern="1200" cap="none" spc="0" baseline="0">
                <a:solidFill>
                  <a:srgbClr val="FFFFFF"/>
                </a:solidFill>
                <a:latin typeface="Calibri" pitchFamily="0" charset="0"/>
                <a:ea typeface="等线" pitchFamily="0" charset="0"/>
                <a:cs typeface="Calibri" pitchFamily="0" charset="0"/>
              </a:endParaRPr>
            </a:p>
          </p:txBody>
        </p:sp>
        <p:sp>
          <p:nvSpPr>
            <p:cNvPr id="75" name="右箭头"/>
            <p:cNvSpPr>
              <a:spLocks/>
            </p:cNvSpPr>
            <p:nvPr/>
          </p:nvSpPr>
          <p:spPr>
            <a:xfrm rot="5400000">
              <a:off x="9541244" y="3016561"/>
              <a:ext cx="296585" cy="346948"/>
            </a:xfrm>
            <a:prstGeom prst="rightArrow">
              <a:avLst>
                <a:gd name="adj1" fmla="val 62962"/>
                <a:gd name="adj2" fmla="val 45907"/>
              </a:avLst>
            </a:prstGeom>
            <a:solidFill>
              <a:srgbClr val="B0BCDE"/>
            </a:solidFill>
            <a:ln w="12700" cmpd="sng" cap="flat">
              <a:noFill/>
              <a:prstDash val="solid"/>
              <a:round/>
            </a:ln>
          </p:spPr>
        </p:sp>
        <p:sp>
          <p:nvSpPr>
            <p:cNvPr id="76" name="圆角矩形"/>
            <p:cNvSpPr>
              <a:spLocks/>
            </p:cNvSpPr>
            <p:nvPr/>
          </p:nvSpPr>
          <p:spPr>
            <a:xfrm rot="0">
              <a:off x="8990043" y="3478227"/>
              <a:ext cx="1398985" cy="839391"/>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300" b="0" i="0" u="none" strike="noStrike" kern="1200" cap="none" spc="0" baseline="0">
                  <a:solidFill>
                    <a:srgbClr val="FFFFFF"/>
                  </a:solidFill>
                  <a:latin typeface="Calibri Light" pitchFamily="0" charset="0"/>
                  <a:ea typeface="等线" pitchFamily="0" charset="0"/>
                  <a:cs typeface="Calibri" pitchFamily="0" charset="0"/>
                </a:rPr>
                <a:t>Extract information from html tables</a:t>
              </a:r>
              <a:endParaRPr lang="zh-CN" altLang="en-US" sz="1300" b="0" i="0" u="none" strike="noStrike" kern="1200" cap="none" spc="0" baseline="0">
                <a:solidFill>
                  <a:srgbClr val="FFFFFF"/>
                </a:solidFill>
                <a:latin typeface="Calibri" pitchFamily="0" charset="0"/>
                <a:ea typeface="等线" pitchFamily="0" charset="0"/>
                <a:cs typeface="Calibri" pitchFamily="0" charset="0"/>
              </a:endParaRPr>
            </a:p>
          </p:txBody>
        </p:sp>
        <p:sp>
          <p:nvSpPr>
            <p:cNvPr id="77" name="右箭头"/>
            <p:cNvSpPr>
              <a:spLocks/>
            </p:cNvSpPr>
            <p:nvPr/>
          </p:nvSpPr>
          <p:spPr>
            <a:xfrm rot="10800000">
              <a:off x="8570347" y="3724449"/>
              <a:ext cx="296585" cy="346948"/>
            </a:xfrm>
            <a:prstGeom prst="rightArrow">
              <a:avLst>
                <a:gd name="adj1" fmla="val 62962"/>
                <a:gd name="adj2" fmla="val 45907"/>
              </a:avLst>
            </a:prstGeom>
            <a:solidFill>
              <a:srgbClr val="B0BCDE"/>
            </a:solidFill>
            <a:ln w="12700" cmpd="sng" cap="flat">
              <a:noFill/>
              <a:prstDash val="solid"/>
              <a:round/>
            </a:ln>
          </p:spPr>
        </p:sp>
        <p:sp>
          <p:nvSpPr>
            <p:cNvPr id="78" name="圆角矩形"/>
            <p:cNvSpPr>
              <a:spLocks/>
            </p:cNvSpPr>
            <p:nvPr/>
          </p:nvSpPr>
          <p:spPr>
            <a:xfrm rot="0">
              <a:off x="7031463" y="3478227"/>
              <a:ext cx="1398985" cy="839391"/>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300" b="0" i="0" u="none" strike="noStrike" kern="1200" cap="none" spc="0" baseline="0">
                  <a:solidFill>
                    <a:srgbClr val="FFFFFF"/>
                  </a:solidFill>
                  <a:latin typeface="Calibri Light" pitchFamily="0" charset="0"/>
                  <a:ea typeface="等线" pitchFamily="0" charset="0"/>
                  <a:cs typeface="Calibri" pitchFamily="0" charset="0"/>
                </a:rPr>
                <a:t>Create dictionary</a:t>
              </a:r>
              <a:endParaRPr lang="zh-CN" altLang="en-US" sz="1300" b="0" i="0" u="none" strike="noStrike" kern="1200" cap="none" spc="0" baseline="0">
                <a:solidFill>
                  <a:srgbClr val="FFFFFF"/>
                </a:solidFill>
                <a:latin typeface="Calibri" pitchFamily="0" charset="0"/>
                <a:ea typeface="等线" pitchFamily="0" charset="0"/>
                <a:cs typeface="Calibri" pitchFamily="0" charset="0"/>
              </a:endParaRPr>
            </a:p>
          </p:txBody>
        </p:sp>
        <p:sp>
          <p:nvSpPr>
            <p:cNvPr id="79" name="右箭头"/>
            <p:cNvSpPr>
              <a:spLocks/>
            </p:cNvSpPr>
            <p:nvPr/>
          </p:nvSpPr>
          <p:spPr>
            <a:xfrm rot="5400000">
              <a:off x="7582663" y="4415547"/>
              <a:ext cx="296585" cy="346948"/>
            </a:xfrm>
            <a:prstGeom prst="rightArrow">
              <a:avLst>
                <a:gd name="adj1" fmla="val 62962"/>
                <a:gd name="adj2" fmla="val 45907"/>
              </a:avLst>
            </a:prstGeom>
            <a:solidFill>
              <a:srgbClr val="B0BCDE"/>
            </a:solidFill>
            <a:ln w="12700" cmpd="sng" cap="flat">
              <a:noFill/>
              <a:prstDash val="solid"/>
              <a:round/>
            </a:ln>
          </p:spPr>
        </p:sp>
        <p:sp>
          <p:nvSpPr>
            <p:cNvPr id="80" name="圆角矩形"/>
            <p:cNvSpPr>
              <a:spLocks/>
            </p:cNvSpPr>
            <p:nvPr/>
          </p:nvSpPr>
          <p:spPr>
            <a:xfrm rot="0">
              <a:off x="7031463" y="4877213"/>
              <a:ext cx="1398985" cy="839391"/>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300" b="0" i="0" u="none" strike="noStrike" kern="1200" cap="none" spc="0" baseline="0">
                  <a:solidFill>
                    <a:srgbClr val="FFFFFF"/>
                  </a:solidFill>
                  <a:latin typeface="Calibri Light" pitchFamily="0" charset="0"/>
                  <a:ea typeface="等线" pitchFamily="0" charset="0"/>
                  <a:cs typeface="Calibri" pitchFamily="0" charset="0"/>
                </a:rPr>
                <a:t>Create dataframe</a:t>
              </a:r>
              <a:endParaRPr lang="zh-CN" altLang="en-US" sz="1300" b="0" i="0" u="none" strike="noStrike" kern="1200" cap="none" spc="0" baseline="0">
                <a:solidFill>
                  <a:srgbClr val="FFFFFF"/>
                </a:solidFill>
                <a:latin typeface="Calibri" pitchFamily="0" charset="0"/>
                <a:ea typeface="等线" pitchFamily="0" charset="0"/>
                <a:cs typeface="Calibri" pitchFamily="0" charset="0"/>
              </a:endParaRPr>
            </a:p>
          </p:txBody>
        </p:sp>
        <p:sp>
          <p:nvSpPr>
            <p:cNvPr id="81" name="右箭头"/>
            <p:cNvSpPr>
              <a:spLocks/>
            </p:cNvSpPr>
            <p:nvPr/>
          </p:nvSpPr>
          <p:spPr>
            <a:xfrm rot="0">
              <a:off x="8553560" y="5123434"/>
              <a:ext cx="296585" cy="346948"/>
            </a:xfrm>
            <a:prstGeom prst="rightArrow">
              <a:avLst>
                <a:gd name="adj1" fmla="val 62962"/>
                <a:gd name="adj2" fmla="val 45907"/>
              </a:avLst>
            </a:prstGeom>
            <a:solidFill>
              <a:srgbClr val="B0BCDE"/>
            </a:solidFill>
            <a:ln w="12700" cmpd="sng" cap="flat">
              <a:noFill/>
              <a:prstDash val="solid"/>
              <a:round/>
            </a:ln>
          </p:spPr>
        </p:sp>
        <p:sp>
          <p:nvSpPr>
            <p:cNvPr id="82" name="圆角矩形"/>
            <p:cNvSpPr>
              <a:spLocks/>
            </p:cNvSpPr>
            <p:nvPr/>
          </p:nvSpPr>
          <p:spPr>
            <a:xfrm rot="0">
              <a:off x="8990043" y="4877213"/>
              <a:ext cx="1398985" cy="839391"/>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300" b="0" i="0" u="none" strike="noStrike" kern="1200" cap="none" spc="0" baseline="0">
                  <a:solidFill>
                    <a:srgbClr val="FFFFFF"/>
                  </a:solidFill>
                  <a:latin typeface="Calibri Light" pitchFamily="0" charset="0"/>
                  <a:ea typeface="等线" pitchFamily="0" charset="0"/>
                  <a:cs typeface="Calibri" pitchFamily="0" charset="0"/>
                </a:rPr>
                <a:t>Export data to .csv</a:t>
              </a:r>
              <a:endParaRPr lang="zh-CN" altLang="en-US" sz="1300" b="0" i="0" u="none" strike="noStrike" kern="1200" cap="none" spc="0" baseline="0">
                <a:solidFill>
                  <a:srgbClr val="FFFFFF"/>
                </a:solidFill>
                <a:latin typeface="Calibri Light" pitchFamily="0" charset="0"/>
                <a:ea typeface="等线" pitchFamily="0" charset="0"/>
                <a:cs typeface="Calibri" pitchFamily="0" charset="0"/>
              </a:endParaRPr>
            </a:p>
          </p:txBody>
        </p:sp>
      </p:grpSp>
    </p:spTree>
    <p:extLst>
      <p:ext uri="{BB962C8B-B14F-4D97-AF65-F5344CB8AC3E}">
        <p14:creationId xmlns:p14="http://schemas.microsoft.com/office/powerpoint/2010/main" val="376365687"/>
      </p:ext>
    </p:extLst>
  </p:cSld>
  <p:clrMapOvr>
    <a:masterClrMapping/>
  </p:clrMapOvr>
</p:sld>
</file>

<file path=ppt/slides/slide11.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84"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11</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85" name="文本框"/>
          <p:cNvSpPr>
            <a:spLocks noGrp="1"/>
          </p:cNvSpPr>
          <p:nvPr>
            <p:ph type="body" idx="4294967295"/>
          </p:nvPr>
        </p:nvSpPr>
        <p:spPr>
          <a:xfrm rot="0">
            <a:off x="770011" y="1755287"/>
            <a:ext cx="4403652" cy="445684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1000"/>
              </a:spcBef>
              <a:spcAft>
                <a:spcPts val="0"/>
              </a:spcAft>
              <a:buNone/>
            </a:pPr>
            <a:r>
              <a:rPr lang="en-US" altLang="zh-CN" sz="1400" b="0" i="0" u="none" strike="noStrike" kern="1200" cap="none" spc="0" baseline="0">
                <a:solidFill>
                  <a:srgbClr val="292929"/>
                </a:solidFill>
                <a:latin typeface="Abadi" pitchFamily="34" charset="0"/>
                <a:ea typeface="等线" pitchFamily="0" charset="0"/>
                <a:cs typeface="Lucida Sans"/>
              </a:rPr>
              <a:t>Data wrangling steps:</a:t>
            </a:r>
            <a:endParaRPr lang="en-US" altLang="zh-CN" sz="14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r>
              <a:rPr lang="en-US" altLang="zh-CN" sz="1400" b="0" i="0" u="none" strike="noStrike" kern="1200" cap="none" spc="0" baseline="0">
                <a:solidFill>
                  <a:srgbClr val="292929"/>
                </a:solidFill>
                <a:latin typeface="Abadi" pitchFamily="34" charset="0"/>
                <a:ea typeface="等线" pitchFamily="0" charset="0"/>
                <a:cs typeface="Lucida Sans"/>
              </a:rPr>
              <a:t>Calculate the number of launches on each site</a:t>
            </a:r>
            <a:endParaRPr lang="en-US" altLang="zh-CN" sz="14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r>
              <a:rPr lang="en-US" altLang="zh-CN" sz="1400" b="0" i="0" u="none" strike="noStrike" kern="1200" cap="none" spc="0" baseline="0">
                <a:solidFill>
                  <a:srgbClr val="292929"/>
                </a:solidFill>
                <a:latin typeface="Abadi" pitchFamily="34" charset="0"/>
                <a:ea typeface="等线" pitchFamily="0" charset="0"/>
                <a:cs typeface="Lucida Sans"/>
              </a:rPr>
              <a:t>Calculate the number and occurrence of each orbit</a:t>
            </a:r>
            <a:endParaRPr lang="en-US" altLang="zh-CN" sz="14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r>
              <a:rPr lang="en-US" altLang="zh-CN" sz="1400" b="0" i="0" u="none" strike="noStrike" kern="1200" cap="none" spc="0" baseline="0">
                <a:solidFill>
                  <a:srgbClr val="292929"/>
                </a:solidFill>
                <a:latin typeface="Abadi" pitchFamily="34" charset="0"/>
                <a:ea typeface="等线" pitchFamily="0" charset="0"/>
                <a:cs typeface="Lucida Sans"/>
              </a:rPr>
              <a:t>Calculate the number and </a:t>
            </a:r>
            <a:r>
              <a:rPr lang="en-US" altLang="zh-CN" sz="1400" b="0" i="0" u="none" strike="noStrike" kern="1200" cap="none" spc="0" baseline="0">
                <a:solidFill>
                  <a:srgbClr val="292929"/>
                </a:solidFill>
                <a:latin typeface="Abadi" pitchFamily="34" charset="0"/>
                <a:ea typeface="等线" pitchFamily="0" charset="0"/>
                <a:cs typeface="Lucida Sans"/>
              </a:rPr>
              <a:t>occurence</a:t>
            </a:r>
            <a:r>
              <a:rPr lang="en-US" altLang="zh-CN" sz="1400" b="0" i="0" u="none" strike="noStrike" kern="1200" cap="none" spc="0" baseline="0">
                <a:solidFill>
                  <a:srgbClr val="292929"/>
                </a:solidFill>
                <a:latin typeface="Abadi" pitchFamily="34" charset="0"/>
                <a:ea typeface="等线" pitchFamily="0" charset="0"/>
                <a:cs typeface="Lucida Sans"/>
              </a:rPr>
              <a:t> of mission outcome per orbit type</a:t>
            </a:r>
            <a:endParaRPr lang="en-US" altLang="zh-CN" sz="14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r>
              <a:rPr lang="en-US" altLang="zh-CN" sz="1400" b="0" i="0" u="none" strike="noStrike" kern="1200" cap="none" spc="0" baseline="0">
                <a:solidFill>
                  <a:srgbClr val="292929"/>
                </a:solidFill>
                <a:latin typeface="Abadi" pitchFamily="34" charset="0"/>
                <a:ea typeface="等线" pitchFamily="0" charset="0"/>
                <a:cs typeface="Lucida Sans"/>
              </a:rPr>
              <a:t>Create a landing outcome label from Outcome column (convert those outcomes into Training Labels with 1 means the booster successfully landed 0 means it was unsuccessful)</a:t>
            </a:r>
            <a:endParaRPr lang="en-US" altLang="zh-CN" sz="14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r>
              <a:rPr lang="en-US" altLang="zh-CN" sz="1400" b="0" i="0" u="none" strike="noStrike" kern="1200" cap="none" spc="0" baseline="0">
                <a:solidFill>
                  <a:srgbClr val="292929"/>
                </a:solidFill>
                <a:latin typeface="Abadi" pitchFamily="34" charset="0"/>
                <a:ea typeface="等线" pitchFamily="0" charset="0"/>
                <a:cs typeface="Lucida Sans"/>
              </a:rPr>
              <a:t>Calculate success rate of landing</a:t>
            </a:r>
            <a:endParaRPr lang="en-US" altLang="zh-CN" sz="14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r>
              <a:rPr lang="en-US" altLang="zh-CN" sz="1400" b="0" i="0" u="none" strike="noStrike" kern="1200" cap="none" spc="0" baseline="0">
                <a:solidFill>
                  <a:srgbClr val="292929"/>
                </a:solidFill>
                <a:latin typeface="Abadi" pitchFamily="34" charset="0"/>
                <a:ea typeface="等线" pitchFamily="0" charset="0"/>
                <a:cs typeface="Lucida Sans"/>
              </a:rPr>
              <a:t>Export data to .csv file</a:t>
            </a:r>
            <a:endParaRPr lang="en-US" altLang="zh-CN" sz="14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endParaRPr lang="en-US" altLang="zh-CN" sz="14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r>
              <a:rPr lang="en-US" altLang="zh-CN" sz="1400" b="0" i="0" u="none" strike="noStrike" kern="1200" cap="none" spc="0" baseline="0">
                <a:solidFill>
                  <a:srgbClr val="292929"/>
                </a:solidFill>
                <a:latin typeface="Abadi" pitchFamily="34" charset="0"/>
                <a:ea typeface="等线" pitchFamily="0" charset="0"/>
                <a:cs typeface="Lucida Sans"/>
              </a:rPr>
              <a:t>GitHub URL: </a:t>
            </a:r>
            <a:r>
              <a:rPr lang="en-US" altLang="zh-CN" sz="1400" b="0" i="0" u="none" strike="noStrike" kern="1200" cap="none" spc="0" baseline="0">
                <a:solidFill>
                  <a:srgbClr val="292929"/>
                </a:solidFill>
                <a:latin typeface="Calibri" pitchFamily="0" charset="0"/>
                <a:ea typeface="Calibri" pitchFamily="0" charset="0"/>
                <a:cs typeface="Calibri" pitchFamily="0" charset="0"/>
              </a:rPr>
              <a:t>https://github.com/JustAGeologist/Data-Science-and-Machine-Learning-Capstone-Project/blob/62b6a2f3ab61aa2ce33029a7802603fcfd423347/3-labs-jupyter-spacex-data_wrangling_jupyterlite.jupyterlite.ipynb</a:t>
            </a:r>
            <a:endParaRPr lang="en-US" altLang="zh-CN" sz="1400" b="0" i="0" u="none" strike="noStrike" kern="1200" cap="none" spc="0" baseline="0">
              <a:solidFill>
                <a:srgbClr val="292929"/>
              </a:solidFill>
              <a:latin typeface="Calibri" pitchFamily="0" charset="0"/>
              <a:ea typeface="Calibri" pitchFamily="0" charset="0"/>
              <a:cs typeface="Calibri" pitchFamily="0" charset="0"/>
            </a:endParaRPr>
          </a:p>
          <a:p>
            <a:pPr marL="228600" indent="-228600" algn="l">
              <a:lnSpc>
                <a:spcPct val="90000"/>
              </a:lnSpc>
              <a:spcBef>
                <a:spcPts val="1000"/>
              </a:spcBef>
              <a:spcAft>
                <a:spcPts val="0"/>
              </a:spcAft>
              <a:buFont typeface="Arial" pitchFamily="34" charset="0"/>
              <a:buChar char="•"/>
            </a:pPr>
            <a:endParaRPr lang="en-US" altLang="zh-CN" sz="2800" b="0" i="0" u="none" strike="noStrike" kern="1200" cap="none" spc="0" baseline="0">
              <a:solidFill>
                <a:schemeClr val="tx1"/>
              </a:solidFill>
              <a:latin typeface="Calibri" pitchFamily="0"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endParaRPr lang="en-US" altLang="zh-CN" sz="2800" b="0" i="0" u="none" strike="noStrike" kern="1200" cap="none" spc="0" baseline="0">
              <a:solidFill>
                <a:schemeClr val="tx1"/>
              </a:solidFill>
              <a:latin typeface="Calibri" pitchFamily="0"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endParaRPr lang="zh-CN" altLang="en-US" sz="2800" b="0" i="0" u="none" strike="noStrike" kern="1200" cap="none" spc="0" baseline="0">
              <a:solidFill>
                <a:schemeClr val="tx1"/>
              </a:solidFill>
              <a:latin typeface="Calibri" pitchFamily="0" charset="0"/>
              <a:ea typeface="等线" pitchFamily="0" charset="0"/>
              <a:cs typeface="Lucida Sans"/>
            </a:endParaRPr>
          </a:p>
        </p:txBody>
      </p:sp>
      <p:sp>
        <p:nvSpPr>
          <p:cNvPr id="86"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Data Wrangling</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grpSp>
        <p:nvGrpSpPr>
          <p:cNvPr id="94" name="对象"/>
          <p:cNvGrpSpPr>
            <a:grpSpLocks/>
          </p:cNvGrpSpPr>
          <p:nvPr/>
        </p:nvGrpSpPr>
        <p:grpSpPr>
          <a:xfrm>
            <a:off x="6424246" y="2069123"/>
            <a:ext cx="4572000" cy="3657600"/>
            <a:chOff x="6424246" y="2069123"/>
            <a:chExt cx="4572000" cy="3657600"/>
          </a:xfrm>
        </p:grpSpPr>
        <p:sp>
          <p:nvSpPr>
            <p:cNvPr id="94" name="对象"/>
            <p:cNvSpPr>
              <a:spLocks/>
            </p:cNvSpPr>
            <p:nvPr/>
          </p:nvSpPr>
          <p:spPr>
            <a:xfrm rot="0">
              <a:off x="6424246" y="2069123"/>
              <a:ext cx="4572000" cy="3657600"/>
            </a:xfrm>
            <a:prstGeom prst="rect"/>
            <a:noFill/>
            <a:ln w="12700" cmpd="sng" cap="flat">
              <a:noFill/>
              <a:prstDash val="solid"/>
              <a:miter/>
            </a:ln>
          </p:spPr>
        </p:sp>
        <p:sp>
          <p:nvSpPr>
            <p:cNvPr id="87" name="圆角矩形"/>
            <p:cNvSpPr>
              <a:spLocks/>
            </p:cNvSpPr>
            <p:nvPr/>
          </p:nvSpPr>
          <p:spPr>
            <a:xfrm rot="0">
              <a:off x="6436781" y="2382279"/>
              <a:ext cx="1894554" cy="1136732"/>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2000" b="0" i="0" u="none" strike="noStrike" kern="1200" cap="none" spc="0" baseline="0">
                  <a:solidFill>
                    <a:srgbClr val="FFFFFF"/>
                  </a:solidFill>
                  <a:latin typeface="Calibri Light" pitchFamily="0" charset="0"/>
                  <a:ea typeface="等线" pitchFamily="0" charset="0"/>
                  <a:cs typeface="Calibri" pitchFamily="0" charset="0"/>
                </a:rPr>
                <a:t>EDA and calculations</a:t>
              </a:r>
              <a:endParaRPr lang="zh-CN" altLang="en-US" sz="2000" b="0" i="0" u="none" strike="noStrike" kern="1200" cap="none" spc="0" baseline="0">
                <a:solidFill>
                  <a:srgbClr val="FFFFFF"/>
                </a:solidFill>
                <a:latin typeface="Calibri" pitchFamily="0" charset="0"/>
                <a:ea typeface="等线" pitchFamily="0" charset="0"/>
                <a:cs typeface="Calibri" pitchFamily="0" charset="0"/>
              </a:endParaRPr>
            </a:p>
          </p:txBody>
        </p:sp>
        <p:sp>
          <p:nvSpPr>
            <p:cNvPr id="88" name="右箭头"/>
            <p:cNvSpPr>
              <a:spLocks/>
            </p:cNvSpPr>
            <p:nvPr/>
          </p:nvSpPr>
          <p:spPr>
            <a:xfrm rot="0">
              <a:off x="8498057" y="2715721"/>
              <a:ext cx="401645" cy="469849"/>
            </a:xfrm>
            <a:prstGeom prst="rightArrow">
              <a:avLst>
                <a:gd name="adj1" fmla="val 62962"/>
                <a:gd name="adj2" fmla="val 45907"/>
              </a:avLst>
            </a:prstGeom>
            <a:solidFill>
              <a:srgbClr val="B0BCDE"/>
            </a:solidFill>
            <a:ln w="12700" cmpd="sng" cap="flat">
              <a:noFill/>
              <a:prstDash val="solid"/>
              <a:round/>
            </a:ln>
          </p:spPr>
        </p:sp>
        <p:sp>
          <p:nvSpPr>
            <p:cNvPr id="89" name="圆角矩形"/>
            <p:cNvSpPr>
              <a:spLocks/>
            </p:cNvSpPr>
            <p:nvPr/>
          </p:nvSpPr>
          <p:spPr>
            <a:xfrm rot="0">
              <a:off x="9089157" y="2382279"/>
              <a:ext cx="1894554" cy="1136732"/>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2000" b="0" i="0" u="none" strike="noStrike" kern="1200" cap="none" spc="0" baseline="0">
                  <a:solidFill>
                    <a:srgbClr val="FFFFFF"/>
                  </a:solidFill>
                  <a:latin typeface="Calibri Light" pitchFamily="0" charset="0"/>
                  <a:ea typeface="等线" pitchFamily="0" charset="0"/>
                  <a:cs typeface="Calibri" pitchFamily="0" charset="0"/>
                </a:rPr>
                <a:t>Determine training labels</a:t>
              </a:r>
              <a:endParaRPr lang="zh-CN" altLang="en-US" sz="2000" b="0" i="0" u="none" strike="noStrike" kern="1200" cap="none" spc="0" baseline="0">
                <a:solidFill>
                  <a:srgbClr val="FFFFFF"/>
                </a:solidFill>
                <a:latin typeface="Calibri Light" pitchFamily="0" charset="0"/>
                <a:ea typeface="等线" pitchFamily="0" charset="0"/>
                <a:cs typeface="Calibri" pitchFamily="0" charset="0"/>
              </a:endParaRPr>
            </a:p>
          </p:txBody>
        </p:sp>
        <p:sp>
          <p:nvSpPr>
            <p:cNvPr id="90" name="右箭头"/>
            <p:cNvSpPr>
              <a:spLocks/>
            </p:cNvSpPr>
            <p:nvPr/>
          </p:nvSpPr>
          <p:spPr>
            <a:xfrm rot="5400000">
              <a:off x="9835611" y="3651630"/>
              <a:ext cx="401645" cy="469849"/>
            </a:xfrm>
            <a:prstGeom prst="rightArrow">
              <a:avLst>
                <a:gd name="adj1" fmla="val 62962"/>
                <a:gd name="adj2" fmla="val 45907"/>
              </a:avLst>
            </a:prstGeom>
            <a:solidFill>
              <a:srgbClr val="B0BCDE"/>
            </a:solidFill>
            <a:ln w="12700" cmpd="sng" cap="flat">
              <a:noFill/>
              <a:prstDash val="solid"/>
              <a:round/>
            </a:ln>
          </p:spPr>
        </p:sp>
        <p:sp>
          <p:nvSpPr>
            <p:cNvPr id="91" name="圆角矩形"/>
            <p:cNvSpPr>
              <a:spLocks/>
            </p:cNvSpPr>
            <p:nvPr/>
          </p:nvSpPr>
          <p:spPr>
            <a:xfrm rot="0">
              <a:off x="9089157" y="4276834"/>
              <a:ext cx="1894554" cy="1136732"/>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2000" b="0" i="0" u="none" strike="noStrike" kern="1200" cap="none" spc="0" baseline="0">
                  <a:solidFill>
                    <a:srgbClr val="FFFFFF"/>
                  </a:solidFill>
                  <a:latin typeface="Calibri Light" pitchFamily="0" charset="0"/>
                  <a:ea typeface="等线" pitchFamily="0" charset="0"/>
                  <a:cs typeface="Calibri" pitchFamily="0" charset="0"/>
                </a:rPr>
                <a:t>Calculate success rates of landing</a:t>
              </a:r>
              <a:endParaRPr lang="zh-CN" altLang="en-US" sz="2000" b="0" i="0" u="none" strike="noStrike" kern="1200" cap="none" spc="0" baseline="0">
                <a:solidFill>
                  <a:srgbClr val="FFFFFF"/>
                </a:solidFill>
                <a:latin typeface="Calibri" pitchFamily="0" charset="0"/>
                <a:ea typeface="等线" pitchFamily="0" charset="0"/>
                <a:cs typeface="Calibri" pitchFamily="0" charset="0"/>
              </a:endParaRPr>
            </a:p>
          </p:txBody>
        </p:sp>
        <p:sp>
          <p:nvSpPr>
            <p:cNvPr id="92" name="右箭头"/>
            <p:cNvSpPr>
              <a:spLocks/>
            </p:cNvSpPr>
            <p:nvPr/>
          </p:nvSpPr>
          <p:spPr>
            <a:xfrm rot="10800000">
              <a:off x="8520790" y="4610275"/>
              <a:ext cx="401645" cy="469849"/>
            </a:xfrm>
            <a:prstGeom prst="rightArrow">
              <a:avLst>
                <a:gd name="adj1" fmla="val 62962"/>
                <a:gd name="adj2" fmla="val 45907"/>
              </a:avLst>
            </a:prstGeom>
            <a:solidFill>
              <a:srgbClr val="B0BCDE"/>
            </a:solidFill>
            <a:ln w="12700" cmpd="sng" cap="flat">
              <a:noFill/>
              <a:prstDash val="solid"/>
              <a:round/>
            </a:ln>
          </p:spPr>
        </p:sp>
        <p:sp>
          <p:nvSpPr>
            <p:cNvPr id="93" name="圆角矩形"/>
            <p:cNvSpPr>
              <a:spLocks/>
            </p:cNvSpPr>
            <p:nvPr/>
          </p:nvSpPr>
          <p:spPr>
            <a:xfrm rot="0">
              <a:off x="6436781" y="4276834"/>
              <a:ext cx="1894554" cy="1136732"/>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2000" b="0" i="0" u="none" strike="noStrike" kern="1200" cap="none" spc="0" baseline="0">
                  <a:solidFill>
                    <a:srgbClr val="FFFFFF"/>
                  </a:solidFill>
                  <a:latin typeface="Calibri Light" pitchFamily="0" charset="0"/>
                  <a:ea typeface="等线" pitchFamily="0" charset="0"/>
                  <a:cs typeface="Calibri" pitchFamily="0" charset="0"/>
                </a:rPr>
                <a:t>Export data to .csv</a:t>
              </a:r>
              <a:endParaRPr lang="zh-CN" altLang="en-US" sz="2000" b="0" i="0" u="none" strike="noStrike" kern="1200" cap="none" spc="0" baseline="0">
                <a:solidFill>
                  <a:srgbClr val="FFFFFF"/>
                </a:solidFill>
                <a:latin typeface="Calibri Light" pitchFamily="0" charset="0"/>
                <a:ea typeface="等线" pitchFamily="0" charset="0"/>
                <a:cs typeface="Calibri" pitchFamily="0" charset="0"/>
              </a:endParaRPr>
            </a:p>
          </p:txBody>
        </p:sp>
      </p:grpSp>
    </p:spTree>
    <p:extLst>
      <p:ext uri="{BB962C8B-B14F-4D97-AF65-F5344CB8AC3E}">
        <p14:creationId xmlns:p14="http://schemas.microsoft.com/office/powerpoint/2010/main" val="1918387481"/>
      </p:ext>
    </p:extLst>
  </p:cSld>
  <p:clrMapOvr>
    <a:masterClrMapping/>
  </p:clrMapOvr>
</p:sld>
</file>

<file path=ppt/slides/slide12.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95"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12</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96" name="文本框"/>
          <p:cNvSpPr>
            <a:spLocks noGrp="1"/>
          </p:cNvSpPr>
          <p:nvPr>
            <p:ph type="body" idx="4294967295"/>
          </p:nvPr>
        </p:nvSpPr>
        <p:spPr>
          <a:xfrm rot="0">
            <a:off x="770010" y="1731841"/>
            <a:ext cx="10519311" cy="4492014"/>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1400"/>
              </a:spcBef>
              <a:spcAft>
                <a:spcPts val="0"/>
              </a:spcAft>
              <a:buNone/>
            </a:pPr>
            <a:r>
              <a:rPr lang="en-US" altLang="zh-CN" sz="1600" b="0" i="0" u="none" strike="noStrike" kern="1200" cap="none" spc="0" baseline="0">
                <a:solidFill>
                  <a:srgbClr val="292929"/>
                </a:solidFill>
                <a:latin typeface="Abadi" pitchFamily="34" charset="0"/>
                <a:ea typeface="等线" pitchFamily="0" charset="0"/>
                <a:cs typeface="Lucida Sans"/>
              </a:rPr>
              <a:t>A variety of seaborne charts were plotted in this part of the study: categorical plots (</a:t>
            </a:r>
            <a:r>
              <a:rPr lang="en-US" altLang="zh-CN" sz="1600" b="0" i="0" u="none" strike="noStrike" kern="1200" cap="none" spc="0" baseline="0">
                <a:solidFill>
                  <a:srgbClr val="292929"/>
                </a:solidFill>
                <a:latin typeface="Abadi" pitchFamily="34" charset="0"/>
                <a:ea typeface="等线" pitchFamily="0" charset="0"/>
                <a:cs typeface="Lucida Sans"/>
              </a:rPr>
              <a:t>catplots</a:t>
            </a:r>
            <a:r>
              <a:rPr lang="en-US" altLang="zh-CN" sz="1600" b="0" i="0" u="none" strike="noStrike" kern="1200" cap="none" spc="0" baseline="0">
                <a:solidFill>
                  <a:srgbClr val="292929"/>
                </a:solidFill>
                <a:latin typeface="Abadi" pitchFamily="34" charset="0"/>
                <a:ea typeface="等线" pitchFamily="0" charset="0"/>
                <a:cs typeface="Lucida Sans"/>
              </a:rPr>
              <a:t>), </a:t>
            </a:r>
            <a:r>
              <a:rPr lang="en-US" altLang="zh-CN" sz="1600" b="0" i="0" u="none" strike="noStrike" kern="1200" cap="none" spc="0" baseline="0">
                <a:solidFill>
                  <a:srgbClr val="292929"/>
                </a:solidFill>
                <a:latin typeface="Abadi" pitchFamily="34" charset="0"/>
                <a:ea typeface="等线" pitchFamily="0" charset="0"/>
                <a:cs typeface="Lucida Sans"/>
              </a:rPr>
              <a:t>barplots</a:t>
            </a:r>
            <a:r>
              <a:rPr lang="en-US" altLang="zh-CN" sz="1600" b="0" i="0" u="none" strike="noStrike" kern="1200" cap="none" spc="0" baseline="0">
                <a:solidFill>
                  <a:srgbClr val="292929"/>
                </a:solidFill>
                <a:latin typeface="Abadi" pitchFamily="34" charset="0"/>
                <a:ea typeface="等线" pitchFamily="0" charset="0"/>
                <a:cs typeface="Lucida Sans"/>
              </a:rPr>
              <a:t>, scatter plots, and line plots)</a:t>
            </a:r>
            <a:endParaRPr lang="en-US" altLang="zh-CN" sz="1600" b="0" i="0" u="none" strike="noStrike" kern="1200" cap="none" spc="0" baseline="0">
              <a:solidFill>
                <a:srgbClr val="292929"/>
              </a:solidFill>
              <a:latin typeface="Calibri" pitchFamily="0" charset="0"/>
              <a:ea typeface="等线"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600" b="0" i="0" u="none" strike="noStrike" kern="1200" cap="none" spc="0" baseline="0">
                <a:solidFill>
                  <a:srgbClr val="292929"/>
                </a:solidFill>
                <a:latin typeface="Abadi" pitchFamily="34" charset="0"/>
                <a:ea typeface="等线" pitchFamily="0" charset="0"/>
                <a:cs typeface="Lucida Sans"/>
              </a:rPr>
              <a:t>Categorical scatter plots: to visualize the relationship between Flight Number and Launch Site and the relationship between Payload and Launch Site</a:t>
            </a:r>
            <a:endParaRPr lang="en-US" altLang="zh-CN" sz="16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600" b="0" i="0" u="none" strike="noStrike" kern="1200" cap="none" spc="0" baseline="0">
                <a:solidFill>
                  <a:srgbClr val="292929"/>
                </a:solidFill>
                <a:latin typeface="Abadi" pitchFamily="34" charset="0"/>
                <a:ea typeface="等线" pitchFamily="0" charset="0"/>
                <a:cs typeface="Lucida Sans"/>
              </a:rPr>
              <a:t>Bar plot: to visualize the relationship between success rate of each orbit type</a:t>
            </a:r>
            <a:endParaRPr lang="en-US" altLang="zh-CN" sz="16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600" b="0" i="0" u="none" strike="noStrike" kern="1200" cap="none" spc="0" baseline="0">
                <a:solidFill>
                  <a:srgbClr val="292929"/>
                </a:solidFill>
                <a:latin typeface="Abadi" pitchFamily="34" charset="0"/>
                <a:ea typeface="等线" pitchFamily="0" charset="0"/>
                <a:cs typeface="Lucida Sans"/>
              </a:rPr>
              <a:t>Categorical scatter plot: to visualize the relationship between Payload and Orbit type</a:t>
            </a:r>
            <a:endParaRPr lang="en-US" altLang="zh-CN" sz="16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600" b="0" i="0" u="none" strike="noStrike" kern="1200" cap="none" spc="0" baseline="0">
                <a:solidFill>
                  <a:srgbClr val="292929"/>
                </a:solidFill>
                <a:latin typeface="Abadi" pitchFamily="34" charset="0"/>
                <a:ea typeface="等线" pitchFamily="0" charset="0"/>
                <a:cs typeface="Lucida Sans"/>
              </a:rPr>
              <a:t>Line plot: to visualize the launch success yearly trend. It represents a trend over time. </a:t>
            </a:r>
            <a:endParaRPr lang="en-US" altLang="zh-CN" sz="16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16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16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600" b="0" i="0" u="none" strike="noStrike" kern="1200" cap="none" spc="0" baseline="0">
                <a:solidFill>
                  <a:srgbClr val="292929"/>
                </a:solidFill>
                <a:latin typeface="Abadi" pitchFamily="34" charset="0"/>
                <a:ea typeface="等线" pitchFamily="0" charset="0"/>
                <a:cs typeface="Lucida Sans"/>
              </a:rPr>
              <a:t>GitHub URL: https://github.com/JustAGeologist/Data-Science-and-Machine-Learning-Capstone-Project/blob/ccc36bd5ba3172b10bf8875dbdada9275ba2d762/5-jupyter-labs-eda-dataviz.ipynb.jupyterlite.ipynb</a:t>
            </a:r>
            <a:endParaRPr lang="en-US" altLang="zh-CN" sz="1600" b="0" i="0" u="none" strike="noStrike" kern="1200" cap="none" spc="0" baseline="0">
              <a:solidFill>
                <a:srgbClr val="292929"/>
              </a:solidFill>
              <a:latin typeface="Calibri" pitchFamily="0" charset="0"/>
              <a:ea typeface="Calibri" pitchFamily="0" charset="0"/>
              <a:cs typeface="Calibri" pitchFamily="0" charset="0"/>
            </a:endParaRPr>
          </a:p>
          <a:p>
            <a:pPr marL="228600" indent="-228600" algn="l">
              <a:lnSpc>
                <a:spcPct val="90000"/>
              </a:lnSpc>
              <a:spcBef>
                <a:spcPts val="1000"/>
              </a:spcBef>
              <a:spcAft>
                <a:spcPts val="0"/>
              </a:spcAft>
              <a:buFont typeface="Arial" pitchFamily="34" charset="0"/>
              <a:buChar char="•"/>
            </a:pPr>
            <a:endParaRPr lang="zh-CN" altLang="en-US" sz="2800" b="0" i="0" u="none" strike="noStrike" kern="1200" cap="none" spc="0" baseline="0">
              <a:solidFill>
                <a:schemeClr val="tx1"/>
              </a:solidFill>
              <a:latin typeface="Calibri" pitchFamily="0" charset="0"/>
              <a:ea typeface="等线" pitchFamily="0" charset="0"/>
              <a:cs typeface="Lucida Sans"/>
            </a:endParaRPr>
          </a:p>
        </p:txBody>
      </p:sp>
      <p:sp>
        <p:nvSpPr>
          <p:cNvPr id="97"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EDA with Data Visualization</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407054715"/>
      </p:ext>
    </p:extLst>
  </p:cSld>
  <p:clrMapOvr>
    <a:masterClrMapping/>
  </p:clrMapOvr>
</p:sld>
</file>

<file path=ppt/slides/slide13.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98"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13</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99" name="文本框"/>
          <p:cNvSpPr>
            <a:spLocks noGrp="1"/>
          </p:cNvSpPr>
          <p:nvPr>
            <p:ph type="body" idx="4294967295"/>
          </p:nvPr>
        </p:nvSpPr>
        <p:spPr>
          <a:xfrm rot="0">
            <a:off x="770010" y="1747960"/>
            <a:ext cx="9745589" cy="489059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1400"/>
              </a:spcBef>
              <a:spcAft>
                <a:spcPts val="0"/>
              </a:spcAft>
              <a:buNone/>
            </a:pPr>
            <a:r>
              <a:rPr lang="en-US" altLang="zh-CN" sz="1200" b="0" i="0" u="none" strike="noStrike" kern="1200" cap="none" spc="0" baseline="0">
                <a:solidFill>
                  <a:srgbClr val="292929"/>
                </a:solidFill>
                <a:latin typeface="Abadi" pitchFamily="34" charset="0"/>
                <a:ea typeface="等线" pitchFamily="0" charset="0"/>
                <a:cs typeface="Lucida Sans"/>
              </a:rPr>
              <a:t>Steps required:</a:t>
            </a:r>
            <a:endParaRPr lang="en-US" altLang="zh-CN" sz="1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Load the SQL extension and connect to the @my_data1.db database</a:t>
            </a:r>
            <a:endParaRPr lang="en-US" altLang="zh-CN" sz="1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Remove blank rows from table</a:t>
            </a:r>
            <a:endParaRPr lang="en-US" altLang="zh-CN" sz="1200" b="0" i="0" u="none" strike="noStrike" kern="1200" cap="none" spc="0" baseline="0">
              <a:solidFill>
                <a:srgbClr val="292929"/>
              </a:solidFill>
              <a:latin typeface="Abadi" pitchFamily="34"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Display the names of the unique launch sites in the space mission using the DISTINCT function and the total payload mass carried by boosters launched by NASA (CRS) by using the SUM function. The average payload mass carried by booster version F9 v1.1 by was also displayed using the AVG function.</a:t>
            </a:r>
            <a:endParaRPr lang="en-US" altLang="zh-CN" sz="1200" b="0" i="0" u="none" strike="noStrike" kern="1200" cap="none" spc="0" baseline="0">
              <a:solidFill>
                <a:srgbClr val="292929"/>
              </a:solidFill>
              <a:latin typeface="Abadi" pitchFamily="34"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List the date where the </a:t>
            </a:r>
            <a:r>
              <a:rPr lang="en-US" altLang="zh-CN" sz="1200" b="0" i="0" u="none" strike="noStrike" kern="1200" cap="none" spc="0" baseline="0">
                <a:solidFill>
                  <a:srgbClr val="292929"/>
                </a:solidFill>
                <a:latin typeface="Abadi" pitchFamily="34" charset="0"/>
                <a:ea typeface="Calibri" pitchFamily="0" charset="0"/>
                <a:cs typeface="Calibri" pitchFamily="0" charset="0"/>
              </a:rPr>
              <a:t>succesful</a:t>
            </a:r>
            <a:r>
              <a:rPr lang="en-US" altLang="zh-CN" sz="1200" b="0" i="0" u="none" strike="noStrike" kern="1200" cap="none" spc="0" baseline="0">
                <a:solidFill>
                  <a:srgbClr val="292929"/>
                </a:solidFill>
                <a:latin typeface="Abadi" pitchFamily="34" charset="0"/>
                <a:ea typeface="Calibri" pitchFamily="0" charset="0"/>
                <a:cs typeface="Calibri" pitchFamily="0" charset="0"/>
              </a:rPr>
              <a:t> landing outcome in drone ship was </a:t>
            </a:r>
            <a:r>
              <a:rPr lang="en-US" altLang="zh-CN" sz="1200" b="0" i="0" u="none" strike="noStrike" kern="1200" cap="none" spc="0" baseline="0">
                <a:solidFill>
                  <a:srgbClr val="292929"/>
                </a:solidFill>
                <a:latin typeface="Abadi" pitchFamily="34" charset="0"/>
                <a:ea typeface="Calibri" pitchFamily="0" charset="0"/>
                <a:cs typeface="Calibri" pitchFamily="0" charset="0"/>
              </a:rPr>
              <a:t>achieved.using</a:t>
            </a:r>
            <a:r>
              <a:rPr lang="en-US" altLang="zh-CN" sz="1200" b="0" i="0" u="none" strike="noStrike" kern="1200" cap="none" spc="0" baseline="0">
                <a:solidFill>
                  <a:srgbClr val="292929"/>
                </a:solidFill>
                <a:latin typeface="Abadi" pitchFamily="34" charset="0"/>
                <a:ea typeface="Calibri" pitchFamily="0" charset="0"/>
                <a:cs typeface="Calibri" pitchFamily="0" charset="0"/>
              </a:rPr>
              <a:t> the min() function on date</a:t>
            </a:r>
            <a:endParaRPr lang="en-US" altLang="zh-CN" sz="1200" b="0" i="0" u="none" strike="noStrike" kern="1200" cap="none" spc="0" baseline="0">
              <a:solidFill>
                <a:srgbClr val="292929"/>
              </a:solidFill>
              <a:latin typeface="Abadi" pitchFamily="34"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List the names of the boosters which have success in ground pad and have payload mass greater than 4000 but less than 6000</a:t>
            </a:r>
            <a:endParaRPr lang="en-US" altLang="zh-CN" sz="1200" b="0" i="0" u="none" strike="noStrike" kern="1200" cap="none" spc="0" baseline="0">
              <a:solidFill>
                <a:srgbClr val="292929"/>
              </a:solidFill>
              <a:latin typeface="Abadi" pitchFamily="34"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List the total number of successful and failure mission outcomes</a:t>
            </a:r>
            <a:endParaRPr lang="en-US" altLang="zh-CN" sz="1200" b="0" i="0" u="none" strike="noStrike" kern="1200" cap="none" spc="0" baseline="0">
              <a:solidFill>
                <a:srgbClr val="292929"/>
              </a:solidFill>
              <a:latin typeface="Abadi" pitchFamily="34"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List the names of the </a:t>
            </a:r>
            <a:r>
              <a:rPr lang="en-US" altLang="zh-CN" sz="1200" b="0" i="0" u="none" strike="noStrike" kern="1200" cap="none" spc="0" baseline="0">
                <a:solidFill>
                  <a:srgbClr val="292929"/>
                </a:solidFill>
                <a:latin typeface="Abadi" pitchFamily="34" charset="0"/>
                <a:ea typeface="Calibri" pitchFamily="0" charset="0"/>
                <a:cs typeface="Calibri" pitchFamily="0" charset="0"/>
              </a:rPr>
              <a:t>booster_versions</a:t>
            </a:r>
            <a:r>
              <a:rPr lang="en-US" altLang="zh-CN" sz="1200" b="0" i="0" u="none" strike="noStrike" kern="1200" cap="none" spc="0" baseline="0">
                <a:solidFill>
                  <a:srgbClr val="292929"/>
                </a:solidFill>
                <a:latin typeface="Abadi" pitchFamily="34" charset="0"/>
                <a:ea typeface="Calibri" pitchFamily="0" charset="0"/>
                <a:cs typeface="Calibri" pitchFamily="0" charset="0"/>
              </a:rPr>
              <a:t> which have carried the maximum payload mass using a subquery</a:t>
            </a:r>
            <a:endParaRPr lang="en-US" altLang="zh-CN" sz="1200" b="0" i="0" u="none" strike="noStrike" kern="1200" cap="none" spc="0" baseline="0">
              <a:solidFill>
                <a:srgbClr val="292929"/>
              </a:solidFill>
              <a:latin typeface="Abadi" pitchFamily="34" charset="0"/>
              <a:ea typeface="Calibri" pitchFamily="0" charset="0"/>
              <a:cs typeface="Calibri" pitchFamily="0" charset="0"/>
            </a:endParaRPr>
          </a:p>
          <a:p>
            <a:pPr marL="228600" indent="-228600" algn="l">
              <a:lnSpc>
                <a:spcPct val="100000"/>
              </a:lnSpc>
              <a:spcBef>
                <a:spcPts val="10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List the records which will display the month names, </a:t>
            </a:r>
            <a:r>
              <a:rPr lang="en-US" altLang="zh-CN" sz="1200" b="0" i="0" u="none" strike="noStrike" kern="1200" cap="none" spc="0" baseline="0">
                <a:solidFill>
                  <a:srgbClr val="292929"/>
                </a:solidFill>
                <a:latin typeface="Abadi" pitchFamily="34" charset="0"/>
                <a:ea typeface="Calibri" pitchFamily="0" charset="0"/>
                <a:cs typeface="Calibri" pitchFamily="0" charset="0"/>
              </a:rPr>
              <a:t>succesful</a:t>
            </a:r>
            <a:r>
              <a:rPr lang="en-US" altLang="zh-CN" sz="1200" b="0" i="0" u="none" strike="noStrike" kern="1200" cap="none" spc="0" baseline="0">
                <a:solidFill>
                  <a:srgbClr val="292929"/>
                </a:solidFill>
                <a:latin typeface="Abadi" pitchFamily="34" charset="0"/>
                <a:ea typeface="Calibri" pitchFamily="0" charset="0"/>
                <a:cs typeface="Calibri" pitchFamily="0" charset="0"/>
              </a:rPr>
              <a:t> </a:t>
            </a:r>
            <a:r>
              <a:rPr lang="en-US" altLang="zh-CN" sz="1200" b="0" i="0" u="none" strike="noStrike" kern="1200" cap="none" spc="0" baseline="0">
                <a:solidFill>
                  <a:srgbClr val="292929"/>
                </a:solidFill>
                <a:latin typeface="Abadi" pitchFamily="34" charset="0"/>
                <a:ea typeface="Calibri" pitchFamily="0" charset="0"/>
                <a:cs typeface="Calibri" pitchFamily="0" charset="0"/>
              </a:rPr>
              <a:t>landing_outcomes</a:t>
            </a:r>
            <a:r>
              <a:rPr lang="en-US" altLang="zh-CN" sz="1200" b="0" i="0" u="none" strike="noStrike" kern="1200" cap="none" spc="0" baseline="0">
                <a:solidFill>
                  <a:srgbClr val="292929"/>
                </a:solidFill>
                <a:latin typeface="Abadi" pitchFamily="34" charset="0"/>
                <a:ea typeface="Calibri" pitchFamily="0" charset="0"/>
                <a:cs typeface="Calibri" pitchFamily="0" charset="0"/>
              </a:rPr>
              <a:t> in ground pad ,booster versions, </a:t>
            </a:r>
            <a:r>
              <a:rPr lang="en-US" altLang="zh-CN" sz="1200" b="0" i="0" u="none" strike="noStrike" kern="1200" cap="none" spc="0" baseline="0">
                <a:solidFill>
                  <a:srgbClr val="292929"/>
                </a:solidFill>
                <a:latin typeface="Abadi" pitchFamily="34" charset="0"/>
                <a:ea typeface="Calibri" pitchFamily="0" charset="0"/>
                <a:cs typeface="Calibri" pitchFamily="0" charset="0"/>
              </a:rPr>
              <a:t>launch_site</a:t>
            </a:r>
            <a:r>
              <a:rPr lang="en-US" altLang="zh-CN" sz="1200" b="0" i="0" u="none" strike="noStrike" kern="1200" cap="none" spc="0" baseline="0">
                <a:solidFill>
                  <a:srgbClr val="292929"/>
                </a:solidFill>
                <a:latin typeface="Abadi" pitchFamily="34" charset="0"/>
                <a:ea typeface="Calibri" pitchFamily="0" charset="0"/>
                <a:cs typeface="Calibri" pitchFamily="0" charset="0"/>
              </a:rPr>
              <a:t> for the months in year 2017. </a:t>
            </a:r>
            <a:r>
              <a:rPr lang="en-US" altLang="zh-CN" sz="1200" b="0" i="0" u="none" strike="noStrike" kern="1200" cap="none" spc="0" baseline="0">
                <a:solidFill>
                  <a:srgbClr val="292929"/>
                </a:solidFill>
                <a:latin typeface="Abadi" pitchFamily="34" charset="0"/>
                <a:ea typeface="Calibri" pitchFamily="0" charset="0"/>
                <a:cs typeface="Calibri" pitchFamily="0" charset="0"/>
              </a:rPr>
              <a:t>SQLLite</a:t>
            </a:r>
            <a:r>
              <a:rPr lang="en-US" altLang="zh-CN" sz="1200" b="0" i="0" u="none" strike="noStrike" kern="1200" cap="none" spc="0" baseline="0">
                <a:solidFill>
                  <a:srgbClr val="292929"/>
                </a:solidFill>
                <a:latin typeface="Abadi" pitchFamily="34" charset="0"/>
                <a:ea typeface="Calibri" pitchFamily="0" charset="0"/>
                <a:cs typeface="Calibri" pitchFamily="0" charset="0"/>
              </a:rPr>
              <a:t> does not support </a:t>
            </a:r>
            <a:r>
              <a:rPr lang="en-US" altLang="zh-CN" sz="1200" b="0" i="0" u="none" strike="noStrike" kern="1200" cap="none" spc="0" baseline="0">
                <a:solidFill>
                  <a:srgbClr val="292929"/>
                </a:solidFill>
                <a:latin typeface="Abadi" pitchFamily="34" charset="0"/>
                <a:ea typeface="Calibri" pitchFamily="0" charset="0"/>
                <a:cs typeface="Calibri" pitchFamily="0" charset="0"/>
              </a:rPr>
              <a:t>monthnames</a:t>
            </a:r>
            <a:r>
              <a:rPr lang="en-US" altLang="zh-CN" sz="1200" b="0" i="0" u="none" strike="noStrike" kern="1200" cap="none" spc="0" baseline="0">
                <a:solidFill>
                  <a:srgbClr val="292929"/>
                </a:solidFill>
                <a:latin typeface="Abadi" pitchFamily="34" charset="0"/>
                <a:ea typeface="Calibri" pitchFamily="0" charset="0"/>
                <a:cs typeface="Calibri" pitchFamily="0" charset="0"/>
              </a:rPr>
              <a:t>. So we used </a:t>
            </a:r>
            <a:r>
              <a:rPr lang="en-US" altLang="zh-CN" sz="1200" b="0" i="0" u="none" strike="noStrike" kern="1200" cap="none" spc="0" baseline="0">
                <a:solidFill>
                  <a:srgbClr val="292929"/>
                </a:solidFill>
                <a:latin typeface="Abadi" pitchFamily="34" charset="0"/>
                <a:ea typeface="Calibri" pitchFamily="0" charset="0"/>
                <a:cs typeface="Calibri" pitchFamily="0" charset="0"/>
              </a:rPr>
              <a:t>substr</a:t>
            </a:r>
            <a:r>
              <a:rPr lang="en-US" altLang="zh-CN" sz="1200" b="0" i="0" u="none" strike="noStrike" kern="1200" cap="none" spc="0" baseline="0">
                <a:solidFill>
                  <a:srgbClr val="292929"/>
                </a:solidFill>
                <a:latin typeface="Abadi" pitchFamily="34" charset="0"/>
                <a:ea typeface="Calibri" pitchFamily="0" charset="0"/>
                <a:cs typeface="Calibri" pitchFamily="0" charset="0"/>
              </a:rPr>
              <a:t>(Date,6,2) for month, </a:t>
            </a:r>
            <a:r>
              <a:rPr lang="en-US" altLang="zh-CN" sz="1200" b="0" i="0" u="none" strike="noStrike" kern="1200" cap="none" spc="0" baseline="0">
                <a:solidFill>
                  <a:srgbClr val="292929"/>
                </a:solidFill>
                <a:latin typeface="Abadi" pitchFamily="34" charset="0"/>
                <a:ea typeface="Calibri" pitchFamily="0" charset="0"/>
                <a:cs typeface="Calibri" pitchFamily="0" charset="0"/>
              </a:rPr>
              <a:t>substr</a:t>
            </a:r>
            <a:r>
              <a:rPr lang="en-US" altLang="zh-CN" sz="1200" b="0" i="0" u="none" strike="noStrike" kern="1200" cap="none" spc="0" baseline="0">
                <a:solidFill>
                  <a:srgbClr val="292929"/>
                </a:solidFill>
                <a:latin typeface="Abadi" pitchFamily="34" charset="0"/>
                <a:ea typeface="Calibri" pitchFamily="0" charset="0"/>
                <a:cs typeface="Calibri" pitchFamily="0" charset="0"/>
              </a:rPr>
              <a:t>(Date,9,2) for date, </a:t>
            </a:r>
            <a:r>
              <a:rPr lang="en-US" altLang="zh-CN" sz="1200" b="0" i="0" u="none" strike="noStrike" kern="1200" cap="none" spc="0" baseline="0">
                <a:solidFill>
                  <a:srgbClr val="292929"/>
                </a:solidFill>
                <a:latin typeface="Abadi" pitchFamily="34" charset="0"/>
                <a:ea typeface="Calibri" pitchFamily="0" charset="0"/>
                <a:cs typeface="Calibri" pitchFamily="0" charset="0"/>
              </a:rPr>
              <a:t>substr</a:t>
            </a:r>
            <a:r>
              <a:rPr lang="en-US" altLang="zh-CN" sz="1200" b="0" i="0" u="none" strike="noStrike" kern="1200" cap="none" spc="0" baseline="0">
                <a:solidFill>
                  <a:srgbClr val="292929"/>
                </a:solidFill>
                <a:latin typeface="Abadi" pitchFamily="34" charset="0"/>
                <a:ea typeface="Calibri" pitchFamily="0" charset="0"/>
                <a:cs typeface="Calibri" pitchFamily="0" charset="0"/>
              </a:rPr>
              <a:t>(Date,0,5),='2017' for year.</a:t>
            </a:r>
            <a:endParaRPr lang="en-US" altLang="zh-CN" sz="2800" b="0" i="0" u="none" strike="noStrike" kern="1200" cap="none" spc="0" baseline="0">
              <a:solidFill>
                <a:srgbClr val="292929"/>
              </a:solidFill>
              <a:latin typeface="Calibri" pitchFamily="0" charset="0"/>
              <a:ea typeface="Calibri" pitchFamily="0" charset="0"/>
              <a:cs typeface="Calibri" pitchFamily="0" charset="0"/>
            </a:endParaRPr>
          </a:p>
          <a:p>
            <a:pPr marL="228600" indent="-228600" algn="l">
              <a:lnSpc>
                <a:spcPct val="100000"/>
              </a:lnSpc>
              <a:spcBef>
                <a:spcPts val="10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Rank the count of landing outcomes (such as Failure (drone ship) or Success (ground pad)) between the date 2010-06-04 and 2017-03-20, in descending order</a:t>
            </a:r>
            <a:endParaRPr lang="en-US" altLang="zh-CN" sz="1200" b="0" i="0" u="none" strike="noStrike" kern="1200" cap="none" spc="0" baseline="0">
              <a:solidFill>
                <a:srgbClr val="292929"/>
              </a:solidFill>
              <a:latin typeface="Abadi" pitchFamily="34" charset="0"/>
              <a:ea typeface="Calibri" pitchFamily="0" charset="0"/>
              <a:cs typeface="Calibri" pitchFamily="0" charset="0"/>
            </a:endParaRPr>
          </a:p>
          <a:p>
            <a:pPr marL="228600" indent="-228600" algn="l">
              <a:lnSpc>
                <a:spcPct val="100000"/>
              </a:lnSpc>
              <a:spcBef>
                <a:spcPts val="1000"/>
              </a:spcBef>
              <a:spcAft>
                <a:spcPts val="0"/>
              </a:spcAft>
              <a:buFont typeface="Arial" pitchFamily="34" charset="0"/>
              <a:buChar char="•"/>
            </a:pPr>
            <a:r>
              <a:rPr lang="en-US" altLang="zh-CN" sz="1200" b="0" i="0" u="none" strike="noStrike" kern="1200" cap="none" spc="0" baseline="0">
                <a:solidFill>
                  <a:srgbClr val="292929"/>
                </a:solidFill>
                <a:latin typeface="Abadi" pitchFamily="34" charset="0"/>
                <a:ea typeface="Calibri" pitchFamily="0" charset="0"/>
                <a:cs typeface="Calibri" pitchFamily="0" charset="0"/>
              </a:rPr>
              <a:t>GitHub URL: https://github.com/JustAGeologist/Data-Science-and-Machine-Learning-Capstone-Project/blob/30a66ad3f1050a49fe8a4518d239bfa5bcdc1d6d/4-jupyter-labs-eda-sql-edx_sqllite.ipynb</a:t>
            </a:r>
            <a:endParaRPr lang="en-US" altLang="zh-CN" sz="2800" b="0" i="0" u="none" strike="noStrike" kern="1200" cap="none" spc="0" baseline="0">
              <a:solidFill>
                <a:srgbClr val="292929"/>
              </a:solidFill>
              <a:latin typeface="Calibri" pitchFamily="0" charset="0"/>
              <a:ea typeface="等线" pitchFamily="0" charset="0"/>
              <a:cs typeface="Lucida Sans"/>
            </a:endParaRPr>
          </a:p>
          <a:p>
            <a:pPr marL="0" indent="0" algn="l">
              <a:lnSpc>
                <a:spcPct val="100000"/>
              </a:lnSpc>
              <a:spcBef>
                <a:spcPts val="1400"/>
              </a:spcBef>
              <a:spcAft>
                <a:spcPts val="0"/>
              </a:spcAft>
              <a:buNone/>
            </a:pPr>
            <a:endParaRPr lang="en-US" altLang="zh-CN" sz="1200" b="0" i="0" u="none" strike="noStrike" kern="1200" cap="none" spc="0" baseline="0">
              <a:solidFill>
                <a:srgbClr val="292929"/>
              </a:solidFill>
              <a:latin typeface="Abadi" pitchFamily="34" charset="0"/>
              <a:ea typeface="Calibri" pitchFamily="0" charset="0"/>
              <a:cs typeface="Calibri" pitchFamily="0" charset="0"/>
            </a:endParaRPr>
          </a:p>
          <a:p>
            <a:pPr marL="228600" indent="-228600" algn="l">
              <a:lnSpc>
                <a:spcPct val="90000"/>
              </a:lnSpc>
              <a:spcBef>
                <a:spcPts val="1000"/>
              </a:spcBef>
              <a:spcAft>
                <a:spcPts val="0"/>
              </a:spcAft>
              <a:buFont typeface="Arial" pitchFamily="34" charset="0"/>
              <a:buChar char="•"/>
            </a:pPr>
            <a:endParaRPr lang="en-US" altLang="zh-CN" sz="2800" b="0" i="0" u="none" strike="noStrike" kern="1200" cap="none" spc="0" baseline="0">
              <a:solidFill>
                <a:srgbClr val="000000"/>
              </a:solidFill>
              <a:latin typeface="Calibri" pitchFamily="0" charset="0"/>
              <a:ea typeface="Calibri" pitchFamily="0" charset="0"/>
              <a:cs typeface="Calibri" pitchFamily="0" charset="0"/>
            </a:endParaRPr>
          </a:p>
          <a:p>
            <a:pPr marL="228600" indent="-228600" algn="l">
              <a:lnSpc>
                <a:spcPct val="90000"/>
              </a:lnSpc>
              <a:spcBef>
                <a:spcPts val="1000"/>
              </a:spcBef>
              <a:spcAft>
                <a:spcPts val="0"/>
              </a:spcAft>
              <a:buFont typeface="Arial" pitchFamily="34" charset="0"/>
              <a:buChar char="•"/>
            </a:pPr>
            <a:endParaRPr lang="en-US" altLang="zh-CN" sz="2800" b="0" i="0" u="none" strike="noStrike" kern="1200" cap="none" spc="0" baseline="0">
              <a:solidFill>
                <a:srgbClr val="000000"/>
              </a:solidFill>
              <a:latin typeface="Calibri" pitchFamily="0" charset="0"/>
              <a:ea typeface="Calibri" pitchFamily="0" charset="0"/>
              <a:cs typeface="Calibri" pitchFamily="0" charset="0"/>
            </a:endParaRPr>
          </a:p>
          <a:p>
            <a:pPr marL="228600" indent="-228600" algn="l">
              <a:lnSpc>
                <a:spcPct val="90000"/>
              </a:lnSpc>
              <a:spcBef>
                <a:spcPts val="1000"/>
              </a:spcBef>
              <a:spcAft>
                <a:spcPts val="0"/>
              </a:spcAft>
              <a:buFont typeface="Arial" pitchFamily="34" charset="0"/>
              <a:buChar char="•"/>
            </a:pPr>
            <a:endParaRPr lang="zh-CN" altLang="en-US" sz="2200" b="0" i="0" u="none" strike="noStrike" kern="1200" cap="none" spc="0" baseline="0">
              <a:solidFill>
                <a:srgbClr val="292929"/>
              </a:solidFill>
              <a:latin typeface="Calibri" pitchFamily="0" charset="0"/>
              <a:ea typeface="Calibri" pitchFamily="0" charset="0"/>
              <a:cs typeface="Calibri" pitchFamily="0" charset="0"/>
            </a:endParaRPr>
          </a:p>
        </p:txBody>
      </p:sp>
      <p:sp>
        <p:nvSpPr>
          <p:cNvPr id="100"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EDA with SQL</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802765697"/>
      </p:ext>
    </p:extLst>
  </p:cSld>
  <p:clrMapOvr>
    <a:masterClrMapping/>
  </p:clrMapOvr>
</p:sld>
</file>

<file path=ppt/slides/slide14.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01"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14</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02" name="文本框"/>
          <p:cNvSpPr>
            <a:spLocks noGrp="1"/>
          </p:cNvSpPr>
          <p:nvPr>
            <p:ph type="body" idx="4294967295"/>
          </p:nvPr>
        </p:nvSpPr>
        <p:spPr>
          <a:xfrm rot="0">
            <a:off x="838200" y="1875054"/>
            <a:ext cx="10515600" cy="43513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80000"/>
              </a:lnSpc>
              <a:spcBef>
                <a:spcPts val="1400"/>
              </a:spcBef>
              <a:spcAft>
                <a:spcPts val="0"/>
              </a:spcAft>
              <a:buNone/>
            </a:pPr>
            <a:r>
              <a:rPr lang="en-US" altLang="zh-CN" sz="1900" b="0" i="0" u="none" strike="noStrike" kern="1200" cap="none" spc="0" baseline="0">
                <a:solidFill>
                  <a:srgbClr val="292929"/>
                </a:solidFill>
                <a:latin typeface="Abadi" pitchFamily="34" charset="0"/>
                <a:ea typeface="等线" pitchFamily="0" charset="0"/>
                <a:cs typeface="Lucida Sans"/>
              </a:rPr>
              <a:t>Step required to create Folium Map output:</a:t>
            </a:r>
            <a:endParaRPr lang="en-US" altLang="zh-CN" sz="19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80000"/>
              </a:lnSpc>
              <a:spcBef>
                <a:spcPts val="1400"/>
              </a:spcBef>
              <a:spcAft>
                <a:spcPts val="0"/>
              </a:spcAft>
              <a:buFont typeface="Arial" pitchFamily="34" charset="0"/>
              <a:buChar char="•"/>
            </a:pPr>
            <a:r>
              <a:rPr lang="en-US" altLang="zh-CN" sz="1900" b="0" i="0" u="none" strike="noStrike" kern="1200" cap="none" spc="0" baseline="0">
                <a:solidFill>
                  <a:srgbClr val="292929"/>
                </a:solidFill>
                <a:latin typeface="Abadi" pitchFamily="34" charset="0"/>
                <a:ea typeface="等线" pitchFamily="0" charset="0"/>
                <a:cs typeface="Lucida Sans"/>
              </a:rPr>
              <a:t>Mark all launch sites with a circle and label on a map to make them easily visible. Depending on the proximity of launch sites, markers may be clustered.</a:t>
            </a:r>
            <a:endParaRPr lang="en-US" altLang="zh-CN" sz="19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80000"/>
              </a:lnSpc>
              <a:spcBef>
                <a:spcPts val="1400"/>
              </a:spcBef>
              <a:spcAft>
                <a:spcPts val="0"/>
              </a:spcAft>
              <a:buFont typeface="Arial" pitchFamily="34" charset="0"/>
              <a:buChar char="•"/>
            </a:pPr>
            <a:r>
              <a:rPr lang="en-US" altLang="zh-CN" sz="1900" b="0" i="0" u="none" strike="noStrike" kern="1200" cap="none" spc="0" baseline="0">
                <a:solidFill>
                  <a:srgbClr val="292929"/>
                </a:solidFill>
                <a:latin typeface="Abadi" pitchFamily="34" charset="0"/>
                <a:ea typeface="等线" pitchFamily="0" charset="0"/>
                <a:cs typeface="Lucida Sans"/>
              </a:rPr>
              <a:t>Mark the success/failed launches for each site on the map using </a:t>
            </a:r>
            <a:r>
              <a:rPr lang="en-US" altLang="zh-CN" sz="1900" b="0" i="0" u="none" strike="noStrike" kern="1200" cap="none" spc="0" baseline="0">
                <a:solidFill>
                  <a:srgbClr val="292929"/>
                </a:solidFill>
                <a:latin typeface="Abadi" pitchFamily="34" charset="0"/>
                <a:ea typeface="等线" pitchFamily="0" charset="0"/>
                <a:cs typeface="Lucida Sans"/>
              </a:rPr>
              <a:t>colour</a:t>
            </a:r>
            <a:r>
              <a:rPr lang="en-US" altLang="zh-CN" sz="1900" b="0" i="0" u="none" strike="noStrike" kern="1200" cap="none" spc="0" baseline="0">
                <a:solidFill>
                  <a:srgbClr val="292929"/>
                </a:solidFill>
                <a:latin typeface="Abadi" pitchFamily="34" charset="0"/>
                <a:ea typeface="等线" pitchFamily="0" charset="0"/>
                <a:cs typeface="Lucida Sans"/>
              </a:rPr>
              <a:t> coded circle markers. </a:t>
            </a:r>
            <a:endParaRPr lang="en-US" altLang="zh-CN" sz="19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80000"/>
              </a:lnSpc>
              <a:spcBef>
                <a:spcPts val="1400"/>
              </a:spcBef>
              <a:spcAft>
                <a:spcPts val="0"/>
              </a:spcAft>
              <a:buFont typeface="Arial" pitchFamily="34" charset="0"/>
              <a:buChar char="•"/>
            </a:pPr>
            <a:r>
              <a:rPr lang="en-US" altLang="zh-CN" sz="1900" b="0" i="0" u="none" strike="noStrike" kern="1200" cap="none" spc="0" baseline="0">
                <a:solidFill>
                  <a:srgbClr val="292929"/>
                </a:solidFill>
                <a:latin typeface="Abadi" pitchFamily="34" charset="0"/>
                <a:ea typeface="等线" pitchFamily="0" charset="0"/>
                <a:cs typeface="Lucida Sans"/>
              </a:rPr>
              <a:t>Calculate the distances between a launch site to its proximities. Lines were drawn and distances were </a:t>
            </a:r>
            <a:r>
              <a:rPr lang="en-US" altLang="zh-CN" sz="1900" b="0" i="0" u="none" strike="noStrike" kern="1200" cap="none" spc="0" baseline="0">
                <a:solidFill>
                  <a:srgbClr val="292929"/>
                </a:solidFill>
                <a:latin typeface="Abadi" pitchFamily="34" charset="0"/>
                <a:ea typeface="等线" pitchFamily="0" charset="0"/>
                <a:cs typeface="Lucida Sans"/>
              </a:rPr>
              <a:t>maked</a:t>
            </a:r>
            <a:r>
              <a:rPr lang="en-US" altLang="zh-CN" sz="1900" b="0" i="0" u="none" strike="noStrike" kern="1200" cap="none" spc="0" baseline="0">
                <a:solidFill>
                  <a:srgbClr val="292929"/>
                </a:solidFill>
                <a:latin typeface="Abadi" pitchFamily="34" charset="0"/>
                <a:ea typeface="等线" pitchFamily="0" charset="0"/>
                <a:cs typeface="Lucida Sans"/>
              </a:rPr>
              <a:t> on the map to easily assess the distance between launch sites and proximal locations (cities, coasts, highways, railways) to determine some geographical patterns about launch sites.</a:t>
            </a:r>
            <a:endParaRPr lang="en-US" altLang="zh-CN" sz="19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80000"/>
              </a:lnSpc>
              <a:spcBef>
                <a:spcPts val="1400"/>
              </a:spcBef>
              <a:spcAft>
                <a:spcPts val="0"/>
              </a:spcAft>
              <a:buFont typeface="Arial" pitchFamily="34" charset="0"/>
              <a:buChar char="•"/>
            </a:pPr>
            <a:r>
              <a:rPr lang="en-US" altLang="zh-CN" sz="1900" b="0" i="0" u="none" strike="noStrike" kern="1200" cap="none" spc="0" baseline="0">
                <a:solidFill>
                  <a:srgbClr val="292929"/>
                </a:solidFill>
                <a:latin typeface="Abadi" pitchFamily="34" charset="0"/>
                <a:ea typeface="等线" pitchFamily="0" charset="0"/>
                <a:cs typeface="Lucida Sans"/>
              </a:rPr>
              <a:t>The map is interactive and allows the user to zoom in and out as well as get coordinates from mouse locations.</a:t>
            </a:r>
            <a:endParaRPr lang="en-US" altLang="zh-CN" sz="19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80000"/>
              </a:lnSpc>
              <a:spcBef>
                <a:spcPts val="1400"/>
              </a:spcBef>
              <a:spcAft>
                <a:spcPts val="0"/>
              </a:spcAft>
              <a:buFont typeface="Arial" pitchFamily="34" charset="0"/>
              <a:buChar char="•"/>
            </a:pPr>
            <a:r>
              <a:rPr lang="en-US" altLang="zh-CN" sz="1900" b="0" i="0" u="none" strike="noStrike" kern="1200" cap="none" spc="0" baseline="0">
                <a:solidFill>
                  <a:srgbClr val="292929"/>
                </a:solidFill>
                <a:latin typeface="Abadi" pitchFamily="34" charset="0"/>
                <a:ea typeface="等线" pitchFamily="0" charset="0"/>
                <a:cs typeface="Lucida Sans"/>
              </a:rPr>
              <a:t>GitHub URL: https://github.com/JustAGeologist/Data-Science-and-Machine-Learning-Capstone-Project/blob/0957acd5bfa16c94808385813303ad82e1645dfc/6-lab_jupyter_launch_site_location.jupyterlite.ipynb</a:t>
            </a:r>
            <a:endParaRPr lang="en-US" altLang="zh-CN" sz="19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70000"/>
              </a:lnSpc>
              <a:spcBef>
                <a:spcPts val="1000"/>
              </a:spcBef>
              <a:spcAft>
                <a:spcPts val="0"/>
              </a:spcAft>
              <a:buFont typeface="Arial" pitchFamily="34" charset="0"/>
              <a:buChar char="•"/>
            </a:pPr>
            <a:endParaRPr lang="zh-CN" altLang="en-US" sz="2400" b="0" i="0" u="none" strike="noStrike" kern="1200" cap="none" spc="0" baseline="0">
              <a:solidFill>
                <a:schemeClr val="tx1"/>
              </a:solidFill>
              <a:latin typeface="Calibri" pitchFamily="0" charset="0"/>
              <a:ea typeface="等线" pitchFamily="0" charset="0"/>
              <a:cs typeface="Lucida Sans"/>
            </a:endParaRPr>
          </a:p>
        </p:txBody>
      </p:sp>
      <p:sp>
        <p:nvSpPr>
          <p:cNvPr id="103"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Build an Interactive Map with Folium</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1119133557"/>
      </p:ext>
    </p:extLst>
  </p:cSld>
  <p:clrMapOvr>
    <a:masterClrMapping/>
  </p:clrMapOvr>
</p:sld>
</file>

<file path=ppt/slides/slide15.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04"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15</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05"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000" b="0" i="0" u="none" strike="noStrike" kern="1200" cap="none" spc="0" baseline="0">
                <a:solidFill>
                  <a:srgbClr val="292929"/>
                </a:solidFill>
                <a:latin typeface="Abadi" pitchFamily="34" charset="0"/>
                <a:ea typeface="等线" pitchFamily="0" charset="0"/>
                <a:cs typeface="Lucida Sans"/>
              </a:rPr>
              <a:t>An interactive dashboard was created using </a:t>
            </a:r>
            <a:r>
              <a:rPr lang="en-US" altLang="zh-CN" sz="2000" b="0" i="0" u="none" strike="noStrike" kern="1200" cap="none" spc="0" baseline="0">
                <a:solidFill>
                  <a:srgbClr val="292929"/>
                </a:solidFill>
                <a:latin typeface="Abadi" pitchFamily="34" charset="0"/>
                <a:ea typeface="等线" pitchFamily="0" charset="0"/>
                <a:cs typeface="Lucida Sans"/>
              </a:rPr>
              <a:t>Plotly</a:t>
            </a:r>
            <a:r>
              <a:rPr lang="en-US" altLang="zh-CN" sz="2000" b="0" i="0" u="none" strike="noStrike" kern="1200" cap="none" spc="0" baseline="0">
                <a:solidFill>
                  <a:srgbClr val="292929"/>
                </a:solidFill>
                <a:latin typeface="Abadi" pitchFamily="34" charset="0"/>
                <a:ea typeface="等线" pitchFamily="0" charset="0"/>
                <a:cs typeface="Lucida Sans"/>
              </a:rPr>
              <a:t> Dash</a:t>
            </a:r>
            <a:endParaRPr lang="en-US" altLang="zh-CN" sz="20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000" b="0" i="0" u="none" strike="noStrike" kern="1200" cap="none" spc="0" baseline="0">
                <a:solidFill>
                  <a:srgbClr val="292929"/>
                </a:solidFill>
                <a:latin typeface="Abadi" pitchFamily="34" charset="0"/>
                <a:ea typeface="等线" pitchFamily="0" charset="0"/>
                <a:cs typeface="Lucida Sans"/>
              </a:rPr>
              <a:t>An interactive dropdown list allows the dashboard user to select a specific site or all sites, which refreshes the data in the pie chart below.</a:t>
            </a:r>
            <a:endParaRPr lang="en-US" altLang="zh-CN" sz="20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000" b="0" i="0" u="none" strike="noStrike" kern="1200" cap="none" spc="0" baseline="0">
                <a:solidFill>
                  <a:srgbClr val="292929"/>
                </a:solidFill>
                <a:latin typeface="Abadi" pitchFamily="34" charset="0"/>
                <a:ea typeface="等线" pitchFamily="0" charset="0"/>
                <a:cs typeface="Lucida Sans"/>
              </a:rPr>
              <a:t>A pie chart was plotted showing the total success launches by site</a:t>
            </a:r>
            <a:endParaRPr lang="en-US" altLang="zh-CN" sz="20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000" b="0" i="0" u="none" strike="noStrike" kern="1200" cap="none" spc="0" baseline="0">
                <a:solidFill>
                  <a:srgbClr val="292929"/>
                </a:solidFill>
                <a:latin typeface="Abadi" pitchFamily="34" charset="0"/>
                <a:ea typeface="等线" pitchFamily="0" charset="0"/>
                <a:cs typeface="Lucida Sans"/>
              </a:rPr>
              <a:t>A categorical scatter plot was created to illustrate the between payload mass and success rate for different booster versions. The payload mass range can be selected by the user using an interactive scale bar. It refreshes the data in the scatter plot.</a:t>
            </a:r>
            <a:endParaRPr lang="en-US" altLang="zh-CN" sz="20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0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000" b="0" i="0" u="none" strike="noStrike" kern="1200" cap="none" spc="0" baseline="0">
                <a:solidFill>
                  <a:srgbClr val="292929"/>
                </a:solidFill>
                <a:latin typeface="Abadi" pitchFamily="34" charset="0"/>
                <a:ea typeface="等线" pitchFamily="0" charset="0"/>
                <a:cs typeface="Lucida Sans"/>
              </a:rPr>
              <a:t>GitHub URL: https://github.com/JustAGeologist/Data-Science-and-Machine-Learning-Capstone-Project/blob/3af1c88077f02006291bfdc3ea69bf1231a213f6/7-spacex_dash_app.py</a:t>
            </a:r>
            <a:endParaRPr lang="en-US" altLang="zh-CN" sz="20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endParaRPr lang="zh-CN" altLang="en-US" sz="2600" b="0" i="0" u="none" strike="noStrike" kern="1200" cap="none" spc="0" baseline="0">
              <a:solidFill>
                <a:schemeClr val="tx1"/>
              </a:solidFill>
              <a:latin typeface="Calibri" pitchFamily="0" charset="0"/>
              <a:ea typeface="等线" pitchFamily="0" charset="0"/>
              <a:cs typeface="Lucida Sans"/>
            </a:endParaRPr>
          </a:p>
        </p:txBody>
      </p:sp>
      <p:sp>
        <p:nvSpPr>
          <p:cNvPr id="106"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Build a Dashboard with </a:t>
            </a: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Plotly</a:t>
            </a: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 Dash</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1263997615"/>
      </p:ext>
    </p:extLst>
  </p:cSld>
  <p:clrMapOvr>
    <a:masterClrMapping/>
  </p:clrMapOvr>
</p:sld>
</file>

<file path=ppt/slides/slide16.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07"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16</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08" name="文本框"/>
          <p:cNvSpPr>
            <a:spLocks noGrp="1"/>
          </p:cNvSpPr>
          <p:nvPr>
            <p:ph type="body" idx="4294967295"/>
          </p:nvPr>
        </p:nvSpPr>
        <p:spPr>
          <a:xfrm rot="0">
            <a:off x="770010" y="1731841"/>
            <a:ext cx="5466666" cy="463269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80000"/>
              </a:lnSpc>
              <a:spcBef>
                <a:spcPts val="1400"/>
              </a:spcBef>
              <a:spcAft>
                <a:spcPts val="0"/>
              </a:spcAft>
              <a:buNone/>
            </a:pPr>
            <a:r>
              <a:rPr lang="en-US" altLang="zh-CN" sz="1500" b="0" i="0" u="none" strike="noStrike" kern="1200" cap="none" spc="0" baseline="0">
                <a:solidFill>
                  <a:srgbClr val="292929"/>
                </a:solidFill>
                <a:latin typeface="Abadi" pitchFamily="34" charset="0"/>
                <a:ea typeface="等线" pitchFamily="0" charset="0"/>
                <a:cs typeface="Lucida Sans"/>
              </a:rPr>
              <a:t>Steps required:</a:t>
            </a:r>
            <a:endParaRPr lang="en-US" altLang="zh-CN" sz="15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80000"/>
              </a:lnSpc>
              <a:spcBef>
                <a:spcPts val="1400"/>
              </a:spcBef>
              <a:spcAft>
                <a:spcPts val="0"/>
              </a:spcAft>
              <a:buFont typeface="Arial" pitchFamily="34" charset="0"/>
              <a:buChar char="•"/>
            </a:pPr>
            <a:r>
              <a:rPr lang="en-US" altLang="zh-CN" sz="1500" b="0" i="0" u="none" strike="noStrike" kern="1200" cap="none" spc="0" baseline="0">
                <a:solidFill>
                  <a:srgbClr val="292929"/>
                </a:solidFill>
                <a:latin typeface="Abadi" pitchFamily="34" charset="0"/>
                <a:ea typeface="等线" pitchFamily="0" charset="0"/>
                <a:cs typeface="Lucida Sans"/>
              </a:rPr>
              <a:t>Dataset was </a:t>
            </a:r>
            <a:r>
              <a:rPr lang="en-US" altLang="zh-CN" sz="1500" b="0" i="0" u="none" strike="noStrike" kern="1200" cap="none" spc="0" baseline="0">
                <a:solidFill>
                  <a:srgbClr val="292929"/>
                </a:solidFill>
                <a:latin typeface="Abadi" pitchFamily="34" charset="0"/>
                <a:ea typeface="等线" pitchFamily="0" charset="0"/>
                <a:cs typeface="Lucida Sans"/>
              </a:rPr>
              <a:t>standardised</a:t>
            </a:r>
            <a:r>
              <a:rPr lang="en-US" altLang="zh-CN" sz="1500" b="0" i="0" u="none" strike="noStrike" kern="1200" cap="none" spc="0" baseline="0">
                <a:solidFill>
                  <a:srgbClr val="292929"/>
                </a:solidFill>
                <a:latin typeface="Abadi" pitchFamily="34" charset="0"/>
                <a:ea typeface="等线" pitchFamily="0" charset="0"/>
                <a:cs typeface="Lucida Sans"/>
              </a:rPr>
              <a:t> then split into training and testing sets</a:t>
            </a:r>
            <a:endParaRPr lang="en-US" altLang="zh-CN" sz="15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80000"/>
              </a:lnSpc>
              <a:spcBef>
                <a:spcPts val="1400"/>
              </a:spcBef>
              <a:spcAft>
                <a:spcPts val="0"/>
              </a:spcAft>
              <a:buFont typeface="Arial" pitchFamily="34" charset="0"/>
              <a:buChar char="•"/>
            </a:pPr>
            <a:r>
              <a:rPr lang="en-US" altLang="zh-CN" sz="1500" b="0" i="0" u="none" strike="noStrike" kern="1200" cap="none" spc="0" baseline="0">
                <a:solidFill>
                  <a:srgbClr val="292929"/>
                </a:solidFill>
                <a:latin typeface="Abadi" pitchFamily="34" charset="0"/>
                <a:ea typeface="等线" pitchFamily="0" charset="0"/>
                <a:cs typeface="Lucida Sans"/>
              </a:rPr>
              <a:t>Different classification models (Support Vector Machines (SVM), Classification Trees, and Logistic Regression) were built using the training set. The models were tuned by performing a grid search to find the hyperparameters that allow a given algorithm to perform best. </a:t>
            </a:r>
            <a:endParaRPr lang="en-US" altLang="zh-CN" sz="2000" b="0" i="0" u="none" strike="noStrike" kern="1200" cap="none" spc="0" baseline="0">
              <a:solidFill>
                <a:srgbClr val="292929"/>
              </a:solidFill>
              <a:latin typeface="Calibri" pitchFamily="0" charset="0"/>
              <a:ea typeface="等线" pitchFamily="0" charset="0"/>
              <a:cs typeface="Calibri" pitchFamily="0" charset="0"/>
            </a:endParaRPr>
          </a:p>
          <a:p>
            <a:pPr marL="228600" indent="-228600" algn="l">
              <a:lnSpc>
                <a:spcPct val="80000"/>
              </a:lnSpc>
              <a:spcBef>
                <a:spcPts val="1400"/>
              </a:spcBef>
              <a:spcAft>
                <a:spcPts val="0"/>
              </a:spcAft>
              <a:buFont typeface="Arial" pitchFamily="34" charset="0"/>
              <a:buChar char="•"/>
            </a:pPr>
            <a:r>
              <a:rPr lang="en-US" altLang="zh-CN" sz="1500" b="0" i="0" u="none" strike="noStrike" kern="1200" cap="none" spc="0" baseline="0">
                <a:solidFill>
                  <a:srgbClr val="292929"/>
                </a:solidFill>
                <a:latin typeface="Abadi" pitchFamily="34" charset="0"/>
                <a:ea typeface="等线" pitchFamily="0" charset="0"/>
                <a:cs typeface="Lucida Sans"/>
              </a:rPr>
              <a:t>The models were then evaluated by using confusion matrices and calculating accuracies on the test set. The models that performed best had the highest accuracy values.</a:t>
            </a:r>
            <a:endParaRPr lang="en-US" altLang="zh-CN" sz="2000" b="0" i="0" u="none" strike="noStrike" kern="1200" cap="none" spc="0" baseline="0">
              <a:solidFill>
                <a:srgbClr val="292929"/>
              </a:solidFill>
              <a:latin typeface="Calibri" pitchFamily="0" charset="0"/>
              <a:ea typeface="等线" pitchFamily="0" charset="0"/>
              <a:cs typeface="Calibri" pitchFamily="0" charset="0"/>
            </a:endParaRPr>
          </a:p>
          <a:p>
            <a:pPr marL="228600" indent="-228600" algn="l">
              <a:lnSpc>
                <a:spcPct val="80000"/>
              </a:lnSpc>
              <a:spcBef>
                <a:spcPts val="1400"/>
              </a:spcBef>
              <a:spcAft>
                <a:spcPts val="0"/>
              </a:spcAft>
              <a:buFont typeface="Arial" pitchFamily="34" charset="0"/>
              <a:buChar char="•"/>
            </a:pPr>
            <a:r>
              <a:rPr lang="en-US" altLang="zh-CN" sz="1500" b="0" i="0" u="none" strike="noStrike" kern="1200" cap="none" spc="0" baseline="0">
                <a:solidFill>
                  <a:srgbClr val="292929"/>
                </a:solidFill>
                <a:latin typeface="Abadi" pitchFamily="34" charset="0"/>
                <a:ea typeface="等线" pitchFamily="0" charset="0"/>
                <a:cs typeface="Lucida Sans"/>
              </a:rPr>
              <a:t>GitHub URL: </a:t>
            </a:r>
            <a:r>
              <a:rPr lang="en-US" altLang="zh-CN" sz="1500" b="0" i="0" u="none" strike="noStrike" kern="1200" cap="none" spc="0" baseline="0">
                <a:solidFill>
                  <a:srgbClr val="292929"/>
                </a:solidFill>
                <a:latin typeface="Calibri" pitchFamily="0" charset="0"/>
                <a:ea typeface="Calibri" pitchFamily="0" charset="0"/>
                <a:cs typeface="Calibri" pitchFamily="0" charset="0"/>
              </a:rPr>
              <a:t>https://github.com/JustAGeologist/Data-Science-and-Machine-Learning-Capstone-Project/blob/30dc6df849cb4b2a365195cb4ae9f234ee67a8f2/8-SpaceX_Machine_Learning_Prediction_Part_5.jupyterlite.ipynb</a:t>
            </a:r>
            <a:endParaRPr lang="en-US" altLang="zh-CN" sz="2000" b="0" i="0" u="none" strike="noStrike" kern="1200" cap="none" spc="0" baseline="0">
              <a:solidFill>
                <a:srgbClr val="292929"/>
              </a:solidFill>
              <a:latin typeface="Calibri" pitchFamily="0" charset="0"/>
              <a:ea typeface="等线" pitchFamily="0" charset="0"/>
              <a:cs typeface="Lucida Sans"/>
            </a:endParaRPr>
          </a:p>
          <a:p>
            <a:pPr marL="228600" indent="-228600" algn="l">
              <a:lnSpc>
                <a:spcPct val="70000"/>
              </a:lnSpc>
              <a:spcBef>
                <a:spcPts val="1000"/>
              </a:spcBef>
              <a:spcAft>
                <a:spcPts val="0"/>
              </a:spcAft>
              <a:buFont typeface="Arial" pitchFamily="34" charset="0"/>
              <a:buChar char="•"/>
            </a:pPr>
            <a:endParaRPr lang="zh-CN" altLang="en-US" sz="2000" b="0" i="0" u="none" strike="noStrike" kern="1200" cap="none" spc="0" baseline="0">
              <a:solidFill>
                <a:schemeClr val="tx1"/>
              </a:solidFill>
              <a:latin typeface="Calibri" pitchFamily="0" charset="0"/>
              <a:ea typeface="等线" pitchFamily="0" charset="0"/>
              <a:cs typeface="Lucida Sans"/>
            </a:endParaRPr>
          </a:p>
        </p:txBody>
      </p:sp>
      <p:sp>
        <p:nvSpPr>
          <p:cNvPr id="109"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Predictive Analysis (Classification)</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grpSp>
        <p:nvGrpSpPr>
          <p:cNvPr id="125" name="对象"/>
          <p:cNvGrpSpPr>
            <a:grpSpLocks/>
          </p:cNvGrpSpPr>
          <p:nvPr/>
        </p:nvGrpSpPr>
        <p:grpSpPr>
          <a:xfrm>
            <a:off x="6424246" y="2069123"/>
            <a:ext cx="4572000" cy="3657600"/>
            <a:chOff x="6424246" y="2069123"/>
            <a:chExt cx="4572000" cy="3657600"/>
          </a:xfrm>
        </p:grpSpPr>
        <p:sp>
          <p:nvSpPr>
            <p:cNvPr id="125" name="对象"/>
            <p:cNvSpPr>
              <a:spLocks/>
            </p:cNvSpPr>
            <p:nvPr/>
          </p:nvSpPr>
          <p:spPr>
            <a:xfrm rot="0">
              <a:off x="6424246" y="2069123"/>
              <a:ext cx="4572000" cy="3657600"/>
            </a:xfrm>
            <a:prstGeom prst="rect"/>
            <a:noFill/>
            <a:ln w="12700" cmpd="sng" cap="flat">
              <a:noFill/>
              <a:prstDash val="solid"/>
              <a:miter/>
            </a:ln>
          </p:spPr>
        </p:sp>
        <p:sp>
          <p:nvSpPr>
            <p:cNvPr id="110" name="圆角矩形"/>
            <p:cNvSpPr>
              <a:spLocks/>
            </p:cNvSpPr>
            <p:nvPr/>
          </p:nvSpPr>
          <p:spPr>
            <a:xfrm rot="0">
              <a:off x="6431306" y="2338648"/>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100" b="0" i="0" u="none" strike="noStrike" kern="1200" cap="none" spc="0" baseline="0">
                  <a:solidFill>
                    <a:srgbClr val="FFFFFF"/>
                  </a:solidFill>
                  <a:latin typeface="Calibri Light" pitchFamily="0" charset="0"/>
                  <a:ea typeface="等线" pitchFamily="0" charset="0"/>
                  <a:cs typeface="Calibri" pitchFamily="0" charset="0"/>
                </a:rPr>
                <a:t>EDA</a:t>
              </a:r>
              <a:endParaRPr lang="zh-CN" altLang="en-US" sz="1100" b="0" i="0" u="none" strike="noStrike" kern="1200" cap="none" spc="0" baseline="0">
                <a:solidFill>
                  <a:srgbClr val="FFFFFF"/>
                </a:solidFill>
                <a:latin typeface="Calibri" pitchFamily="0" charset="0"/>
                <a:ea typeface="等线" pitchFamily="0" charset="0"/>
                <a:cs typeface="Calibri" pitchFamily="0" charset="0"/>
              </a:endParaRPr>
            </a:p>
          </p:txBody>
        </p:sp>
        <p:sp>
          <p:nvSpPr>
            <p:cNvPr id="111" name="右箭头"/>
            <p:cNvSpPr>
              <a:spLocks/>
            </p:cNvSpPr>
            <p:nvPr/>
          </p:nvSpPr>
          <p:spPr>
            <a:xfrm rot="0">
              <a:off x="7736299" y="2549750"/>
              <a:ext cx="254281" cy="297461"/>
            </a:xfrm>
            <a:prstGeom prst="rightArrow">
              <a:avLst>
                <a:gd name="adj1" fmla="val 62962"/>
                <a:gd name="adj2" fmla="val 45907"/>
              </a:avLst>
            </a:prstGeom>
            <a:solidFill>
              <a:srgbClr val="B0BCDE"/>
            </a:solidFill>
            <a:ln w="12700" cmpd="sng" cap="flat">
              <a:noFill/>
              <a:prstDash val="solid"/>
              <a:round/>
            </a:ln>
          </p:spPr>
        </p:sp>
        <p:sp>
          <p:nvSpPr>
            <p:cNvPr id="112" name="圆角矩形"/>
            <p:cNvSpPr>
              <a:spLocks/>
            </p:cNvSpPr>
            <p:nvPr/>
          </p:nvSpPr>
          <p:spPr>
            <a:xfrm rot="0">
              <a:off x="8110525" y="2338648"/>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100" b="0" i="0" u="none" strike="noStrike" kern="1200" cap="none" spc="0" baseline="0">
                  <a:solidFill>
                    <a:srgbClr val="FFFFFF"/>
                  </a:solidFill>
                  <a:latin typeface="Calibri Light" pitchFamily="0" charset="0"/>
                  <a:ea typeface="等线" pitchFamily="0" charset="0"/>
                  <a:cs typeface="Calibri" pitchFamily="0" charset="0"/>
                </a:rPr>
                <a:t>Determine training labels</a:t>
              </a:r>
              <a:endParaRPr lang="zh-CN" altLang="en-US" sz="1100" b="0" i="0" u="none" strike="noStrike" kern="1200" cap="none" spc="0" baseline="0">
                <a:solidFill>
                  <a:srgbClr val="FFFFFF"/>
                </a:solidFill>
                <a:latin typeface="Calibri" pitchFamily="0" charset="0"/>
                <a:ea typeface="等线" pitchFamily="0" charset="0"/>
                <a:cs typeface="Calibri" pitchFamily="0" charset="0"/>
              </a:endParaRPr>
            </a:p>
          </p:txBody>
        </p:sp>
        <p:sp>
          <p:nvSpPr>
            <p:cNvPr id="113" name="右箭头"/>
            <p:cNvSpPr>
              <a:spLocks/>
            </p:cNvSpPr>
            <p:nvPr/>
          </p:nvSpPr>
          <p:spPr>
            <a:xfrm rot="0">
              <a:off x="9415518" y="2549750"/>
              <a:ext cx="254281" cy="297461"/>
            </a:xfrm>
            <a:prstGeom prst="rightArrow">
              <a:avLst>
                <a:gd name="adj1" fmla="val 62962"/>
                <a:gd name="adj2" fmla="val 45907"/>
              </a:avLst>
            </a:prstGeom>
            <a:solidFill>
              <a:srgbClr val="B0BCDE"/>
            </a:solidFill>
            <a:ln w="12700" cmpd="sng" cap="flat">
              <a:noFill/>
              <a:prstDash val="solid"/>
              <a:round/>
            </a:ln>
          </p:spPr>
        </p:sp>
        <p:sp>
          <p:nvSpPr>
            <p:cNvPr id="114" name="圆角矩形"/>
            <p:cNvSpPr>
              <a:spLocks/>
            </p:cNvSpPr>
            <p:nvPr/>
          </p:nvSpPr>
          <p:spPr>
            <a:xfrm rot="0">
              <a:off x="9789744" y="2338648"/>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100" b="0" i="0" u="none" strike="noStrike" kern="1200" cap="none" spc="0" baseline="0">
                  <a:solidFill>
                    <a:srgbClr val="FFFFFF"/>
                  </a:solidFill>
                  <a:latin typeface="Calibri Light" pitchFamily="0" charset="0"/>
                  <a:ea typeface="等线" pitchFamily="0" charset="0"/>
                  <a:cs typeface="Calibri" pitchFamily="0" charset="0"/>
                </a:rPr>
                <a:t>Create column for class</a:t>
              </a:r>
              <a:endParaRPr lang="zh-CN" altLang="en-US" sz="1100" b="0" i="0" u="none" strike="noStrike" kern="1200" cap="none" spc="0" baseline="0">
                <a:solidFill>
                  <a:srgbClr val="FFFFFF"/>
                </a:solidFill>
                <a:latin typeface="Calibri" pitchFamily="0" charset="0"/>
                <a:ea typeface="等线" pitchFamily="0" charset="0"/>
                <a:cs typeface="Calibri" pitchFamily="0" charset="0"/>
              </a:endParaRPr>
            </a:p>
          </p:txBody>
        </p:sp>
        <p:sp>
          <p:nvSpPr>
            <p:cNvPr id="115" name="右箭头"/>
            <p:cNvSpPr>
              <a:spLocks/>
            </p:cNvSpPr>
            <p:nvPr/>
          </p:nvSpPr>
          <p:spPr>
            <a:xfrm rot="5400000">
              <a:off x="10262324" y="3142274"/>
              <a:ext cx="254281" cy="297461"/>
            </a:xfrm>
            <a:prstGeom prst="rightArrow">
              <a:avLst>
                <a:gd name="adj1" fmla="val 62962"/>
                <a:gd name="adj2" fmla="val 45907"/>
              </a:avLst>
            </a:prstGeom>
            <a:solidFill>
              <a:srgbClr val="B0BCDE"/>
            </a:solidFill>
            <a:ln w="12700" cmpd="sng" cap="flat">
              <a:noFill/>
              <a:prstDash val="solid"/>
              <a:round/>
            </a:ln>
          </p:spPr>
        </p:sp>
        <p:sp>
          <p:nvSpPr>
            <p:cNvPr id="116" name="圆角矩形"/>
            <p:cNvSpPr>
              <a:spLocks/>
            </p:cNvSpPr>
            <p:nvPr/>
          </p:nvSpPr>
          <p:spPr>
            <a:xfrm rot="0">
              <a:off x="9789744" y="3538090"/>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100" b="0" i="0" u="none" strike="noStrike" kern="1200" cap="none" spc="0" baseline="0">
                  <a:solidFill>
                    <a:srgbClr val="FFFFFF"/>
                  </a:solidFill>
                  <a:latin typeface="Calibri Light" pitchFamily="0" charset="0"/>
                  <a:ea typeface="等线" pitchFamily="0" charset="0"/>
                  <a:cs typeface="Calibri" pitchFamily="0" charset="0"/>
                </a:rPr>
                <a:t>Standardise data</a:t>
              </a:r>
              <a:endParaRPr lang="zh-CN" altLang="en-US" sz="1100" b="0" i="0" u="none" strike="noStrike" kern="1200" cap="none" spc="0" baseline="0">
                <a:solidFill>
                  <a:srgbClr val="FFFFFF"/>
                </a:solidFill>
                <a:latin typeface="Calibri" pitchFamily="0" charset="0"/>
                <a:ea typeface="等线" pitchFamily="0" charset="0"/>
                <a:cs typeface="Calibri" pitchFamily="0" charset="0"/>
              </a:endParaRPr>
            </a:p>
          </p:txBody>
        </p:sp>
        <p:sp>
          <p:nvSpPr>
            <p:cNvPr id="117" name="右箭头"/>
            <p:cNvSpPr>
              <a:spLocks/>
            </p:cNvSpPr>
            <p:nvPr/>
          </p:nvSpPr>
          <p:spPr>
            <a:xfrm rot="10800000">
              <a:off x="9429912" y="3749192"/>
              <a:ext cx="254281" cy="297461"/>
            </a:xfrm>
            <a:prstGeom prst="rightArrow">
              <a:avLst>
                <a:gd name="adj1" fmla="val 62962"/>
                <a:gd name="adj2" fmla="val 45907"/>
              </a:avLst>
            </a:prstGeom>
            <a:solidFill>
              <a:srgbClr val="B0BCDE"/>
            </a:solidFill>
            <a:ln w="12700" cmpd="sng" cap="flat">
              <a:noFill/>
              <a:prstDash val="solid"/>
              <a:round/>
            </a:ln>
          </p:spPr>
        </p:sp>
        <p:sp>
          <p:nvSpPr>
            <p:cNvPr id="118" name="圆角矩形"/>
            <p:cNvSpPr>
              <a:spLocks/>
            </p:cNvSpPr>
            <p:nvPr/>
          </p:nvSpPr>
          <p:spPr>
            <a:xfrm rot="0">
              <a:off x="8110525" y="3538090"/>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100" b="0" i="0" u="none" strike="noStrike" kern="1200" cap="none" spc="0" baseline="0">
                  <a:solidFill>
                    <a:srgbClr val="FFFFFF"/>
                  </a:solidFill>
                  <a:latin typeface="Calibri Light" pitchFamily="0" charset="0"/>
                  <a:ea typeface="等线" pitchFamily="0" charset="0"/>
                  <a:cs typeface="Calibri" pitchFamily="0" charset="0"/>
                </a:rPr>
                <a:t>Split into training and test data</a:t>
              </a:r>
              <a:endParaRPr lang="zh-CN" altLang="en-US" sz="1100" b="0" i="0" u="none" strike="noStrike" kern="1200" cap="none" spc="0" baseline="0">
                <a:solidFill>
                  <a:srgbClr val="FFFFFF"/>
                </a:solidFill>
                <a:latin typeface="Calibri" pitchFamily="0" charset="0"/>
                <a:ea typeface="等线" pitchFamily="0" charset="0"/>
                <a:cs typeface="Calibri" pitchFamily="0" charset="0"/>
              </a:endParaRPr>
            </a:p>
          </p:txBody>
        </p:sp>
        <p:sp>
          <p:nvSpPr>
            <p:cNvPr id="119" name="右箭头"/>
            <p:cNvSpPr>
              <a:spLocks/>
            </p:cNvSpPr>
            <p:nvPr/>
          </p:nvSpPr>
          <p:spPr>
            <a:xfrm rot="10800000">
              <a:off x="7750692" y="3749192"/>
              <a:ext cx="254281" cy="297461"/>
            </a:xfrm>
            <a:prstGeom prst="rightArrow">
              <a:avLst>
                <a:gd name="adj1" fmla="val 62962"/>
                <a:gd name="adj2" fmla="val 45907"/>
              </a:avLst>
            </a:prstGeom>
            <a:solidFill>
              <a:srgbClr val="B0BCDE"/>
            </a:solidFill>
            <a:ln w="12700" cmpd="sng" cap="flat">
              <a:noFill/>
              <a:prstDash val="solid"/>
              <a:round/>
            </a:ln>
          </p:spPr>
        </p:sp>
        <p:sp>
          <p:nvSpPr>
            <p:cNvPr id="120" name="圆角矩形"/>
            <p:cNvSpPr>
              <a:spLocks/>
            </p:cNvSpPr>
            <p:nvPr/>
          </p:nvSpPr>
          <p:spPr>
            <a:xfrm rot="0">
              <a:off x="6431306" y="3538090"/>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100" b="0" i="0" u="none" strike="noStrike" kern="1200" cap="none" spc="0" baseline="0">
                  <a:solidFill>
                    <a:srgbClr val="FFFFFF"/>
                  </a:solidFill>
                  <a:latin typeface="system-ui" pitchFamily="0" charset="0"/>
                  <a:ea typeface="等线" pitchFamily="0" charset="0"/>
                  <a:cs typeface="Calibri" pitchFamily="0" charset="0"/>
                </a:rPr>
                <a:t>Train models</a:t>
              </a:r>
              <a:endParaRPr lang="zh-CN" altLang="en-US" sz="1100" b="0" i="0" u="none" strike="noStrike" kern="1200" cap="none" spc="0" baseline="0">
                <a:solidFill>
                  <a:srgbClr val="FFFFFF"/>
                </a:solidFill>
                <a:latin typeface="system-ui" pitchFamily="0" charset="0"/>
                <a:ea typeface="等线" pitchFamily="0" charset="0"/>
                <a:cs typeface="Calibri" pitchFamily="0" charset="0"/>
              </a:endParaRPr>
            </a:p>
          </p:txBody>
        </p:sp>
        <p:sp>
          <p:nvSpPr>
            <p:cNvPr id="121" name="右箭头"/>
            <p:cNvSpPr>
              <a:spLocks/>
            </p:cNvSpPr>
            <p:nvPr/>
          </p:nvSpPr>
          <p:spPr>
            <a:xfrm rot="5400000">
              <a:off x="6903886" y="4341717"/>
              <a:ext cx="254281" cy="297461"/>
            </a:xfrm>
            <a:prstGeom prst="rightArrow">
              <a:avLst>
                <a:gd name="adj1" fmla="val 62962"/>
                <a:gd name="adj2" fmla="val 45907"/>
              </a:avLst>
            </a:prstGeom>
            <a:solidFill>
              <a:srgbClr val="B0BCDE"/>
            </a:solidFill>
            <a:ln w="12700" cmpd="sng" cap="flat">
              <a:noFill/>
              <a:prstDash val="solid"/>
              <a:round/>
            </a:ln>
          </p:spPr>
        </p:sp>
        <p:sp>
          <p:nvSpPr>
            <p:cNvPr id="122" name="圆角矩形"/>
            <p:cNvSpPr>
              <a:spLocks/>
            </p:cNvSpPr>
            <p:nvPr/>
          </p:nvSpPr>
          <p:spPr>
            <a:xfrm rot="0">
              <a:off x="6431306" y="4737532"/>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100" b="0" i="0" u="none" strike="noStrike" kern="1200" cap="none" spc="0" baseline="0">
                  <a:solidFill>
                    <a:srgbClr val="FFFFFF"/>
                  </a:solidFill>
                  <a:latin typeface="Calibri Light" pitchFamily="0" charset="0"/>
                  <a:ea typeface="等线" pitchFamily="0" charset="0"/>
                  <a:cs typeface="Calibri" pitchFamily="0" charset="0"/>
                </a:rPr>
                <a:t>Find best hyperparameters</a:t>
              </a:r>
              <a:endParaRPr lang="zh-CN" altLang="en-US" sz="1100" b="0" i="0" u="none" strike="noStrike" kern="1200" cap="none" spc="0" baseline="0">
                <a:solidFill>
                  <a:srgbClr val="FFFFFF"/>
                </a:solidFill>
                <a:latin typeface="Calibri Light" pitchFamily="0" charset="0"/>
                <a:ea typeface="等线" pitchFamily="0" charset="0"/>
                <a:cs typeface="Calibri" pitchFamily="0" charset="0"/>
              </a:endParaRPr>
            </a:p>
          </p:txBody>
        </p:sp>
        <p:sp>
          <p:nvSpPr>
            <p:cNvPr id="123" name="右箭头"/>
            <p:cNvSpPr>
              <a:spLocks/>
            </p:cNvSpPr>
            <p:nvPr/>
          </p:nvSpPr>
          <p:spPr>
            <a:xfrm rot="0">
              <a:off x="7736299" y="4948634"/>
              <a:ext cx="254281" cy="297461"/>
            </a:xfrm>
            <a:prstGeom prst="rightArrow">
              <a:avLst>
                <a:gd name="adj1" fmla="val 62962"/>
                <a:gd name="adj2" fmla="val 45907"/>
              </a:avLst>
            </a:prstGeom>
            <a:solidFill>
              <a:srgbClr val="B0BCDE"/>
            </a:solidFill>
            <a:ln w="12700" cmpd="sng" cap="flat">
              <a:noFill/>
              <a:prstDash val="solid"/>
              <a:round/>
            </a:ln>
          </p:spPr>
        </p:sp>
        <p:sp>
          <p:nvSpPr>
            <p:cNvPr id="124" name="圆角矩形"/>
            <p:cNvSpPr>
              <a:spLocks/>
            </p:cNvSpPr>
            <p:nvPr/>
          </p:nvSpPr>
          <p:spPr>
            <a:xfrm rot="0">
              <a:off x="8110525" y="4737532"/>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100" b="0" i="0" u="none" strike="noStrike" kern="1200" cap="none" spc="0" baseline="0">
                  <a:solidFill>
                    <a:srgbClr val="FFFFFF"/>
                  </a:solidFill>
                  <a:latin typeface="Calibri Light" pitchFamily="0" charset="0"/>
                  <a:ea typeface="等线" pitchFamily="0" charset="0"/>
                  <a:cs typeface="Calibri" pitchFamily="0" charset="0"/>
                </a:rPr>
                <a:t>Determine best performing method</a:t>
              </a:r>
              <a:endParaRPr lang="zh-CN" altLang="en-US" sz="1100" b="0" i="0" u="none" strike="noStrike" kern="1200" cap="none" spc="0" baseline="0">
                <a:solidFill>
                  <a:srgbClr val="FFFFFF"/>
                </a:solidFill>
                <a:latin typeface="Calibri Light" pitchFamily="0" charset="0"/>
                <a:ea typeface="等线" pitchFamily="0" charset="0"/>
                <a:cs typeface="Calibri" pitchFamily="0" charset="0"/>
              </a:endParaRPr>
            </a:p>
          </p:txBody>
        </p:sp>
      </p:grpSp>
    </p:spTree>
    <p:extLst>
      <p:ext uri="{BB962C8B-B14F-4D97-AF65-F5344CB8AC3E}">
        <p14:creationId xmlns:p14="http://schemas.microsoft.com/office/powerpoint/2010/main" val="299572607"/>
      </p:ext>
    </p:extLst>
  </p:cSld>
  <p:clrMapOvr>
    <a:masterClrMapping/>
  </p:clrMapOvr>
</p:sld>
</file>

<file path=ppt/slides/slide17.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26" name="矩形"/>
          <p:cNvSpPr>
            <a:spLocks/>
          </p:cNvSpPr>
          <p:nvPr/>
        </p:nvSpPr>
        <p:spPr>
          <a:xfrm rot="0">
            <a:off x="841125" y="1807336"/>
            <a:ext cx="7068725" cy="1621663"/>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Exploratory data analysis results</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Interactive analytics demo in screenshots</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Predictive analysis results</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lvl="1" marL="685800" indent="-228600" algn="l" eaLnBrk="1" latinLnBrk="0" hangingPunct="1">
              <a:lnSpc>
                <a:spcPct val="90000"/>
              </a:lnSpc>
              <a:spcBef>
                <a:spcPts val="500"/>
              </a:spcBef>
              <a:spcAft>
                <a:spcPts val="0"/>
              </a:spcAft>
              <a:buFont typeface="Arial" pitchFamily="34" charset="0"/>
              <a:buChar char="•"/>
            </a:pPr>
            <a:endParaRPr lang="en-US" altLang="zh-CN" sz="1800" b="0" i="0" u="none" strike="noStrike" kern="1200" cap="none" spc="0" baseline="0">
              <a:solidFill>
                <a:srgbClr val="0070C0"/>
              </a:solidFill>
              <a:latin typeface="IBM Plex Mono Text" pitchFamily="49" charset="0"/>
              <a:ea typeface="等线" pitchFamily="0" charset="0"/>
              <a:cs typeface="Calibri" pitchFamily="0" charset="0"/>
            </a:endParaRPr>
          </a:p>
          <a:p>
            <a:pPr lvl="1" marL="457200" indent="0" algn="l" eaLnBrk="1" latinLnBrk="0" hangingPunct="1">
              <a:lnSpc>
                <a:spcPct val="90000"/>
              </a:lnSpc>
              <a:spcBef>
                <a:spcPts val="500"/>
              </a:spcBef>
              <a:spcAft>
                <a:spcPts val="0"/>
              </a:spcAft>
              <a:buNone/>
            </a:pPr>
            <a:endParaRPr lang="zh-CN" altLang="en-US" sz="1800" b="0" i="0" u="none" strike="noStrike" kern="1200" cap="none" spc="0" baseline="0">
              <a:solidFill>
                <a:srgbClr val="0070C0"/>
              </a:solidFill>
              <a:latin typeface="IBM Plex Mono Text" pitchFamily="49" charset="0"/>
              <a:ea typeface="等线" pitchFamily="0" charset="0"/>
              <a:cs typeface="Calibri" pitchFamily="0" charset="0"/>
            </a:endParaRPr>
          </a:p>
        </p:txBody>
      </p:sp>
      <p:sp>
        <p:nvSpPr>
          <p:cNvPr id="127"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17</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2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Results</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2018533535"/>
      </p:ext>
    </p:extLst>
  </p:cSld>
  <p:clrMapOvr>
    <a:masterClrMapping/>
  </p:clrMapOvr>
</p:sld>
</file>

<file path=ppt/slides/slide18.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31" name="矩形"/>
          <p:cNvSpPr>
            <a:spLocks/>
          </p:cNvSpPr>
          <p:nvPr/>
        </p:nvSpPr>
        <p:spPr>
          <a:xfrm rot="0">
            <a:off x="797970" y="2529746"/>
            <a:ext cx="1058303" cy="369332"/>
          </a:xfrm>
          <a:prstGeom prst="rect"/>
          <a:solidFill>
            <a:srgbClr val="0948CB"/>
          </a:solidFill>
          <a:ln w="12700" cmpd="sng" cap="flat">
            <a:noFill/>
            <a:prstDash val="solid"/>
            <a:miter/>
          </a:ln>
        </p:spPr>
        <p:txBody>
          <a:bodyPr vert="horz" wrap="non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bg1"/>
                </a:solidFill>
                <a:latin typeface="Calibri" pitchFamily="0" charset="0"/>
                <a:ea typeface="等线" pitchFamily="0" charset="0"/>
                <a:cs typeface="Calibri" pitchFamily="0" charset="0"/>
              </a:rPr>
              <a:t>Section 2</a:t>
            </a:r>
            <a:endParaRPr lang="zh-CN" altLang="en-US" sz="1800" b="0" i="0" u="none" strike="noStrike" kern="1200" cap="none" spc="0" baseline="0">
              <a:solidFill>
                <a:schemeClr val="bg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403578482"/>
      </p:ext>
    </p:extLst>
  </p:cSld>
  <p:clrMapOvr>
    <a:masterClrMapping/>
  </p:clrMapOvr>
</p:sld>
</file>

<file path=ppt/slides/slide19.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32"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19</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33" name="文本框"/>
          <p:cNvSpPr>
            <a:spLocks noGrp="1"/>
          </p:cNvSpPr>
          <p:nvPr>
            <p:ph type="body" idx="4294967295"/>
          </p:nvPr>
        </p:nvSpPr>
        <p:spPr>
          <a:xfrm rot="0">
            <a:off x="864973" y="2057400"/>
            <a:ext cx="3932238" cy="381158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9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This categorical scatter plot suggests that launch site CCAFS SLC 40 was most used (highest number of points). </a:t>
            </a:r>
            <a:endParaRPr lang="en-US" altLang="zh-CN" sz="2800" b="0" i="0" u="none" strike="noStrike" kern="1200" cap="none" spc="0" baseline="0">
              <a:solidFill>
                <a:srgbClr val="292929"/>
              </a:solidFill>
              <a:latin typeface="Calibri" pitchFamily="0" charset="0"/>
              <a:ea typeface="Calibri" pitchFamily="0" charset="0"/>
              <a:cs typeface="Calibri" pitchFamily="0" charset="0"/>
            </a:endParaRPr>
          </a:p>
          <a:p>
            <a:pPr marL="228600" indent="-228600" algn="l">
              <a:lnSpc>
                <a:spcPct val="9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With an increasing flight number, the class evolves from 0 (failed launches, in blue) to a higher frequency of 1 values (successful launches, in yellow)</a:t>
            </a:r>
            <a:endParaRPr lang="zh-CN" altLang="en-US" sz="2800" b="0" i="0" u="none" strike="noStrike" kern="1200" cap="none" spc="0" baseline="0">
              <a:solidFill>
                <a:srgbClr val="292929"/>
              </a:solidFill>
              <a:latin typeface="Calibri" pitchFamily="0" charset="0"/>
              <a:ea typeface="Calibri" pitchFamily="0" charset="0"/>
              <a:cs typeface="Calibri" pitchFamily="0" charset="0"/>
            </a:endParaRPr>
          </a:p>
        </p:txBody>
      </p:sp>
      <p:sp>
        <p:nvSpPr>
          <p:cNvPr id="134"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Flight Number vs. Launch Site</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pic>
        <p:nvPicPr>
          <p:cNvPr id="135" name="图片" descr="Une image contenant texte, capture d’écran, diagramme, Police&#10;&#10;Description générée automatiquement"/>
          <p:cNvPicPr>
            <a:picLocks noChangeAspect="1"/>
          </p:cNvPicPr>
          <p:nvPr/>
        </p:nvPicPr>
        <p:blipFill>
          <a:blip r:embed="rId2" cstate="print"/>
          <a:stretch>
            <a:fillRect/>
          </a:stretch>
        </p:blipFill>
        <p:spPr>
          <a:xfrm rot="0">
            <a:off x="5059186" y="1385455"/>
            <a:ext cx="5994463" cy="5181600"/>
          </a:xfrm>
          <a:prstGeom prst="rect"/>
          <a:noFill/>
          <a:ln w="12700" cmpd="sng" cap="flat">
            <a:noFill/>
            <a:prstDash val="solid"/>
            <a:miter/>
          </a:ln>
        </p:spPr>
      </p:pic>
    </p:spTree>
    <p:extLst>
      <p:ext uri="{BB962C8B-B14F-4D97-AF65-F5344CB8AC3E}">
        <p14:creationId xmlns:p14="http://schemas.microsoft.com/office/powerpoint/2010/main" val="1968171697"/>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8"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9" name="矩形"/>
          <p:cNvSpPr>
            <a:spLocks/>
          </p:cNvSpPr>
          <p:nvPr/>
        </p:nvSpPr>
        <p:spPr>
          <a:xfrm rot="0">
            <a:off x="958697" y="2113240"/>
            <a:ext cx="5167086" cy="3320824"/>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Executive Summary</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Introduction</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Methodology</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Results</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Conclusion</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Appendix</a:t>
            </a:r>
            <a:endParaRPr lang="zh-CN" altLang="en-US" sz="2200" b="0" i="0" u="none" strike="noStrike" kern="1200" cap="none" spc="0" baseline="0">
              <a:solidFill>
                <a:srgbClr val="292929"/>
              </a:solidFill>
              <a:latin typeface="Abadi" pitchFamily="34" charset="0"/>
              <a:ea typeface="等线" pitchFamily="0" charset="0"/>
              <a:cs typeface="Calibri" pitchFamily="0" charset="0"/>
            </a:endParaRPr>
          </a:p>
        </p:txBody>
      </p:sp>
      <p:sp>
        <p:nvSpPr>
          <p:cNvPr id="20"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Outline</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1189778593"/>
      </p:ext>
    </p:extLst>
  </p:cSld>
  <p:clrMapOvr>
    <a:masterClrMapping/>
  </p:clrMapOvr>
</p:sld>
</file>

<file path=ppt/slides/slide20.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3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20</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37" name="文本框"/>
          <p:cNvSpPr>
            <a:spLocks noGrp="1"/>
          </p:cNvSpPr>
          <p:nvPr>
            <p:ph type="body" idx="4294967295"/>
          </p:nvPr>
        </p:nvSpPr>
        <p:spPr>
          <a:xfrm rot="0">
            <a:off x="770011" y="2069757"/>
            <a:ext cx="3932238" cy="381158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9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scatter plot of Payload vs. Launch Site shows that with higher payload masses (7500 kg), the launches have a higher chance of being successful (class 1).</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Launch site VAFB SLC 4E has not launched a payload greater </a:t>
            </a:r>
            <a:r>
              <a:rPr lang="en-US" altLang="zh-CN" sz="2200" b="0" i="0" u="none" strike="noStrike" kern="1200" cap="none" spc="0" baseline="0">
                <a:solidFill>
                  <a:srgbClr val="292929"/>
                </a:solidFill>
                <a:latin typeface="Abadi" pitchFamily="34" charset="0"/>
                <a:ea typeface="等线" pitchFamily="0" charset="0"/>
                <a:cs typeface="Lucida Sans"/>
              </a:rPr>
              <a:t>than 10 000 kg.</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0" indent="0" algn="l">
              <a:lnSpc>
                <a:spcPct val="90000"/>
              </a:lnSpc>
              <a:spcBef>
                <a:spcPts val="1400"/>
              </a:spcBef>
              <a:spcAft>
                <a:spcPts val="0"/>
              </a:spcAft>
              <a:buNone/>
            </a:pP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3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Payload vs. Launch Site</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39" name="图片" descr="Une image contenant texte, capture d’écran, Police, diagramme&#10;&#10;Description générée automatiquement"/>
          <p:cNvPicPr>
            <a:picLocks noChangeAspect="1"/>
          </p:cNvPicPr>
          <p:nvPr/>
        </p:nvPicPr>
        <p:blipFill>
          <a:blip r:embed="rId2" cstate="print"/>
          <a:stretch>
            <a:fillRect/>
          </a:stretch>
        </p:blipFill>
        <p:spPr>
          <a:xfrm rot="0">
            <a:off x="4977832" y="1399309"/>
            <a:ext cx="6115609" cy="4821382"/>
          </a:xfrm>
          <a:prstGeom prst="rect"/>
          <a:noFill/>
          <a:ln w="12700" cmpd="sng" cap="flat">
            <a:noFill/>
            <a:prstDash val="solid"/>
            <a:miter/>
          </a:ln>
        </p:spPr>
      </p:pic>
    </p:spTree>
    <p:extLst>
      <p:ext uri="{BB962C8B-B14F-4D97-AF65-F5344CB8AC3E}">
        <p14:creationId xmlns:p14="http://schemas.microsoft.com/office/powerpoint/2010/main" val="1002496014"/>
      </p:ext>
    </p:extLst>
  </p:cSld>
  <p:clrMapOvr>
    <a:masterClrMapping/>
  </p:clrMapOvr>
</p:sld>
</file>

<file path=ppt/slides/slide21.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40"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21</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41" name="文本框"/>
          <p:cNvSpPr>
            <a:spLocks noGrp="1"/>
          </p:cNvSpPr>
          <p:nvPr>
            <p:ph type="body" idx="4294967295"/>
          </p:nvPr>
        </p:nvSpPr>
        <p:spPr>
          <a:xfrm rot="0">
            <a:off x="770011" y="2082114"/>
            <a:ext cx="3932238" cy="381158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bar chart for the success rate of each orbit type shows that orbit types ES-L1, GEO, HEO and SSO have a 100% success rate (Class 1) whereas orbit types GTO, ISS, LEO, MEO, PO and VLEO have success rate of 50%. </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Orbit type SO has a 0% success rate.</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42"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Success Rate vs. Orbit Type</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pic>
        <p:nvPicPr>
          <p:cNvPr id="143" name="图片" descr="Une image contenant texte, capture d’écran, ligne, Tracé&#10;&#10;Description générée automatiquement"/>
          <p:cNvPicPr>
            <a:picLocks noChangeAspect="1"/>
          </p:cNvPicPr>
          <p:nvPr/>
        </p:nvPicPr>
        <p:blipFill>
          <a:blip r:embed="rId2" cstate="print"/>
          <a:stretch>
            <a:fillRect/>
          </a:stretch>
        </p:blipFill>
        <p:spPr>
          <a:xfrm rot="0">
            <a:off x="4689764" y="1545215"/>
            <a:ext cx="6373091" cy="4695826"/>
          </a:xfrm>
          <a:prstGeom prst="rect"/>
          <a:noFill/>
          <a:ln w="12700" cmpd="sng" cap="flat">
            <a:noFill/>
            <a:prstDash val="solid"/>
            <a:miter/>
          </a:ln>
        </p:spPr>
      </p:pic>
    </p:spTree>
    <p:extLst>
      <p:ext uri="{BB962C8B-B14F-4D97-AF65-F5344CB8AC3E}">
        <p14:creationId xmlns:p14="http://schemas.microsoft.com/office/powerpoint/2010/main" val="1806813255"/>
      </p:ext>
    </p:extLst>
  </p:cSld>
  <p:clrMapOvr>
    <a:masterClrMapping/>
  </p:clrMapOvr>
</p:sld>
</file>

<file path=ppt/slides/slide22.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44"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22</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45" name="文本框"/>
          <p:cNvSpPr>
            <a:spLocks noGrp="1"/>
          </p:cNvSpPr>
          <p:nvPr>
            <p:ph type="body" idx="4294967295"/>
          </p:nvPr>
        </p:nvSpPr>
        <p:spPr>
          <a:xfrm rot="0">
            <a:off x="770011" y="2069756"/>
            <a:ext cx="3932238" cy="381158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80000"/>
              </a:lnSpc>
              <a:spcBef>
                <a:spcPts val="1400"/>
              </a:spcBef>
              <a:spcAft>
                <a:spcPts val="0"/>
              </a:spcAft>
              <a:buFont typeface="Arial" pitchFamily="34" charset="0"/>
              <a:buChar char="•"/>
            </a:pPr>
            <a:r>
              <a:rPr lang="en-US" altLang="zh-CN" sz="1700" b="0" i="0" u="none" strike="noStrike" kern="1200" cap="none" spc="0" baseline="0">
                <a:solidFill>
                  <a:srgbClr val="292929"/>
                </a:solidFill>
                <a:latin typeface="Abadi" pitchFamily="34" charset="0"/>
                <a:ea typeface="等线" pitchFamily="0" charset="0"/>
                <a:cs typeface="Lucida Sans"/>
              </a:rPr>
              <a:t>A number of observations </a:t>
            </a:r>
            <a:r>
              <a:rPr lang="en-US" altLang="zh-CN" sz="1700" b="0" i="0" u="none" strike="noStrike" kern="1200" cap="none" spc="0" baseline="0">
                <a:solidFill>
                  <a:srgbClr val="292929"/>
                </a:solidFill>
                <a:latin typeface="Abadi" pitchFamily="34" charset="0"/>
                <a:ea typeface="等线" pitchFamily="0" charset="0"/>
                <a:cs typeface="Lucida Sans"/>
              </a:rPr>
              <a:t>can be drawn from the </a:t>
            </a:r>
            <a:r>
              <a:rPr lang="en-US" altLang="zh-CN" sz="1700" b="0" i="0" u="none" strike="noStrike" kern="1200" cap="none" spc="0" baseline="0">
                <a:solidFill>
                  <a:srgbClr val="292929"/>
                </a:solidFill>
                <a:latin typeface="Abadi" pitchFamily="34" charset="0"/>
                <a:ea typeface="等线" pitchFamily="0" charset="0"/>
                <a:cs typeface="Lucida Sans"/>
              </a:rPr>
              <a:t>scatter point of Flight </a:t>
            </a:r>
            <a:r>
              <a:rPr lang="en-US" altLang="zh-CN" sz="1700" b="0" i="0" u="none" strike="noStrike" kern="1200" cap="none" spc="0" baseline="0">
                <a:solidFill>
                  <a:srgbClr val="292929"/>
                </a:solidFill>
                <a:latin typeface="Abadi" pitchFamily="34" charset="0"/>
                <a:ea typeface="等线" pitchFamily="0" charset="0"/>
                <a:cs typeface="Lucida Sans"/>
              </a:rPr>
              <a:t>number vs. Orbit type:</a:t>
            </a:r>
            <a:endParaRPr lang="en-US" altLang="zh-CN" sz="2200" b="0" i="0" u="none" strike="noStrike" kern="1200" cap="none" spc="0" baseline="0">
              <a:solidFill>
                <a:srgbClr val="292929"/>
              </a:solidFill>
              <a:latin typeface="Calibri" pitchFamily="0" charset="0"/>
              <a:ea typeface="等线" pitchFamily="0" charset="0"/>
              <a:cs typeface="Lucida Sans"/>
            </a:endParaRPr>
          </a:p>
          <a:p>
            <a:pPr lvl="1" marL="685800" indent="-228600" algn="l">
              <a:lnSpc>
                <a:spcPct val="80000"/>
              </a:lnSpc>
              <a:spcBef>
                <a:spcPts val="1400"/>
              </a:spcBef>
              <a:spcAft>
                <a:spcPts val="0"/>
              </a:spcAft>
              <a:buFont typeface="Courier New" pitchFamily="34" charset="0"/>
              <a:buChar char="o"/>
            </a:pPr>
            <a:r>
              <a:rPr lang="en-US" altLang="zh-CN" sz="1400" b="0" i="0" u="none" strike="noStrike" kern="1200" cap="none" spc="0" baseline="0">
                <a:solidFill>
                  <a:srgbClr val="292929"/>
                </a:solidFill>
                <a:latin typeface="Abadi" pitchFamily="34" charset="0"/>
                <a:ea typeface="等线" pitchFamily="0" charset="0"/>
                <a:cs typeface="Lucida Sans"/>
              </a:rPr>
              <a:t>Although Orbits ES-L1, SSO, and GEO have </a:t>
            </a:r>
            <a:r>
              <a:rPr lang="en-US" altLang="zh-CN" sz="1400" b="0" i="0" u="none" strike="noStrike" kern="1200" cap="none" spc="0" baseline="0">
                <a:solidFill>
                  <a:srgbClr val="292929"/>
                </a:solidFill>
                <a:latin typeface="Abadi" pitchFamily="34" charset="0"/>
                <a:ea typeface="等线" pitchFamily="0" charset="0"/>
                <a:cs typeface="Lucida Sans"/>
              </a:rPr>
              <a:t>very low number </a:t>
            </a:r>
            <a:r>
              <a:rPr lang="en-US" altLang="zh-CN" sz="1400" b="0" i="0" u="none" strike="noStrike" kern="1200" cap="none" spc="0" baseline="0">
                <a:solidFill>
                  <a:srgbClr val="292929"/>
                </a:solidFill>
                <a:latin typeface="Abadi" pitchFamily="34" charset="0"/>
                <a:ea typeface="等线" pitchFamily="0" charset="0"/>
                <a:cs typeface="Lucida Sans"/>
              </a:rPr>
              <a:t>of launches, they have a 100% </a:t>
            </a:r>
            <a:r>
              <a:rPr lang="en-US" altLang="zh-CN" sz="1400" b="0" i="0" u="none" strike="noStrike" kern="1200" cap="none" spc="0" baseline="0">
                <a:solidFill>
                  <a:srgbClr val="292929"/>
                </a:solidFill>
                <a:latin typeface="Abadi" pitchFamily="34" charset="0"/>
                <a:ea typeface="等线" pitchFamily="0" charset="0"/>
                <a:cs typeface="Lucida Sans"/>
              </a:rPr>
              <a:t>success rate (class 1)</a:t>
            </a:r>
            <a:endParaRPr lang="en-US" altLang="zh-CN" sz="1400" b="0" i="0" u="none" strike="noStrike" kern="1200" cap="none" spc="0" baseline="0">
              <a:solidFill>
                <a:srgbClr val="292929"/>
              </a:solidFill>
              <a:latin typeface="Abadi" pitchFamily="34" charset="0"/>
              <a:ea typeface="等线" pitchFamily="0" charset="0"/>
              <a:cs typeface="Lucida Sans"/>
            </a:endParaRPr>
          </a:p>
          <a:p>
            <a:pPr lvl="1" marL="685800" indent="-228600" algn="l">
              <a:lnSpc>
                <a:spcPct val="80000"/>
              </a:lnSpc>
              <a:spcBef>
                <a:spcPts val="1400"/>
              </a:spcBef>
              <a:spcAft>
                <a:spcPts val="0"/>
              </a:spcAft>
              <a:buFont typeface="Courier New" pitchFamily="34" charset="0"/>
              <a:buChar char="o"/>
            </a:pPr>
            <a:r>
              <a:rPr lang="en-US" altLang="zh-CN" sz="1400" b="0" i="0" u="none" strike="noStrike" kern="1200" cap="none" spc="0" baseline="0">
                <a:solidFill>
                  <a:srgbClr val="292929"/>
                </a:solidFill>
                <a:latin typeface="Abadi" pitchFamily="34" charset="0"/>
                <a:ea typeface="等线" pitchFamily="0" charset="0"/>
                <a:cs typeface="Lucida Sans"/>
              </a:rPr>
              <a:t>Orbits </a:t>
            </a:r>
            <a:r>
              <a:rPr lang="en-US" altLang="zh-CN" sz="1400" b="0" i="0" u="none" strike="noStrike" kern="1200" cap="none" spc="0" baseline="0">
                <a:solidFill>
                  <a:srgbClr val="292929"/>
                </a:solidFill>
                <a:latin typeface="Abadi" pitchFamily="34" charset="0"/>
                <a:ea typeface="等线" pitchFamily="0" charset="0"/>
                <a:cs typeface="Lucida Sans"/>
              </a:rPr>
              <a:t>ISSandPO</a:t>
            </a:r>
            <a:r>
              <a:rPr lang="en-US" altLang="zh-CN" sz="1400" b="0" i="0" u="none" strike="noStrike" kern="1200" cap="none" spc="0" baseline="0">
                <a:solidFill>
                  <a:srgbClr val="292929"/>
                </a:solidFill>
                <a:latin typeface="Abadi" pitchFamily="34" charset="0"/>
                <a:ea typeface="等线" pitchFamily="0" charset="0"/>
                <a:cs typeface="Lucida Sans"/>
              </a:rPr>
              <a:t> have a higher number of launches and with an </a:t>
            </a:r>
            <a:r>
              <a:rPr lang="en-US" altLang="zh-CN" sz="1400" b="0" i="0" u="none" strike="noStrike" kern="1200" cap="none" spc="0" baseline="0">
                <a:solidFill>
                  <a:srgbClr val="292929"/>
                </a:solidFill>
                <a:latin typeface="Abadi" pitchFamily="34" charset="0"/>
                <a:ea typeface="等线" pitchFamily="0" charset="0"/>
                <a:cs typeface="Lucida Sans"/>
              </a:rPr>
              <a:t>increasing flight number, their success rate has increased</a:t>
            </a:r>
            <a:endParaRPr lang="en-US" altLang="zh-CN" sz="1400" b="0" i="0" u="none" strike="noStrike" kern="1200" cap="none" spc="0" baseline="0">
              <a:solidFill>
                <a:srgbClr val="292929"/>
              </a:solidFill>
              <a:latin typeface="Abadi" pitchFamily="34" charset="0"/>
              <a:ea typeface="等线" pitchFamily="0" charset="0"/>
              <a:cs typeface="Lucida Sans"/>
            </a:endParaRPr>
          </a:p>
          <a:p>
            <a:pPr lvl="1" marL="685800" indent="-228600" algn="l">
              <a:lnSpc>
                <a:spcPct val="80000"/>
              </a:lnSpc>
              <a:spcBef>
                <a:spcPts val="1400"/>
              </a:spcBef>
              <a:spcAft>
                <a:spcPts val="0"/>
              </a:spcAft>
              <a:buFont typeface="Courier New" pitchFamily="34" charset="0"/>
              <a:buChar char="o"/>
            </a:pPr>
            <a:r>
              <a:rPr lang="en-US" altLang="zh-CN" sz="1400" b="0" i="0" u="none" strike="noStrike" kern="1200" cap="none" spc="0" baseline="0">
                <a:solidFill>
                  <a:srgbClr val="292929"/>
                </a:solidFill>
                <a:latin typeface="Abadi" pitchFamily="34" charset="0"/>
                <a:ea typeface="等线" pitchFamily="0" charset="0"/>
                <a:cs typeface="Lucida Sans"/>
              </a:rPr>
              <a:t>Although orbit GTO has a high number of launches, the results are </a:t>
            </a:r>
            <a:r>
              <a:rPr lang="en-US" altLang="zh-CN" sz="1400" b="0" i="0" u="none" strike="noStrike" kern="1200" cap="none" spc="0" baseline="0">
                <a:solidFill>
                  <a:srgbClr val="292929"/>
                </a:solidFill>
                <a:latin typeface="Abadi" pitchFamily="34" charset="0"/>
                <a:ea typeface="等线" pitchFamily="0" charset="0"/>
                <a:cs typeface="Lucida Sans"/>
              </a:rPr>
              <a:t>mixed (moderate success rate) </a:t>
            </a:r>
            <a:endParaRPr lang="en-US" altLang="zh-CN" sz="1400" b="0" i="0" u="none" strike="noStrike" kern="1200" cap="none" spc="0" baseline="0">
              <a:solidFill>
                <a:srgbClr val="292929"/>
              </a:solidFill>
              <a:latin typeface="Abadi" pitchFamily="34" charset="0"/>
              <a:ea typeface="等线" pitchFamily="0" charset="0"/>
              <a:cs typeface="Lucida Sans"/>
            </a:endParaRPr>
          </a:p>
          <a:p>
            <a:pPr lvl="1" marL="685800" indent="-228600" algn="l">
              <a:lnSpc>
                <a:spcPct val="80000"/>
              </a:lnSpc>
              <a:spcBef>
                <a:spcPts val="1400"/>
              </a:spcBef>
              <a:spcAft>
                <a:spcPts val="0"/>
              </a:spcAft>
              <a:buFont typeface="Courier New" pitchFamily="34" charset="0"/>
              <a:buChar char="o"/>
            </a:pPr>
            <a:r>
              <a:rPr lang="en-US" altLang="zh-CN" sz="1400" b="0" i="0" u="none" strike="noStrike" kern="1200" cap="none" spc="0" baseline="0">
                <a:solidFill>
                  <a:srgbClr val="292929"/>
                </a:solidFill>
                <a:latin typeface="Abadi" pitchFamily="34" charset="0"/>
                <a:ea typeface="等线" pitchFamily="0" charset="0"/>
                <a:cs typeface="Lucida Sans"/>
              </a:rPr>
              <a:t>Only one launch was performed in Orbit SO and it failed (class 0). </a:t>
            </a:r>
            <a:endParaRPr lang="zh-CN" altLang="en-US" sz="1400" b="0" i="0" u="none" strike="noStrike" kern="1200" cap="none" spc="0" baseline="0">
              <a:solidFill>
                <a:srgbClr val="292929"/>
              </a:solidFill>
              <a:latin typeface="Abadi" pitchFamily="34" charset="0"/>
              <a:ea typeface="等线" pitchFamily="0" charset="0"/>
              <a:cs typeface="Lucida Sans"/>
            </a:endParaRPr>
          </a:p>
        </p:txBody>
      </p:sp>
      <p:sp>
        <p:nvSpPr>
          <p:cNvPr id="146"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Flight Number vs. Orbit Type</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pic>
        <p:nvPicPr>
          <p:cNvPr id="147" name="图片" descr="Une image contenant texte, capture d’écran, Police, diagramme&#10;&#10;Description générée automatiquement"/>
          <p:cNvPicPr>
            <a:picLocks noChangeAspect="1"/>
          </p:cNvPicPr>
          <p:nvPr/>
        </p:nvPicPr>
        <p:blipFill>
          <a:blip r:embed="rId2" cstate="print"/>
          <a:stretch>
            <a:fillRect/>
          </a:stretch>
        </p:blipFill>
        <p:spPr>
          <a:xfrm rot="0">
            <a:off x="5530724" y="1324708"/>
            <a:ext cx="5550151" cy="4970584"/>
          </a:xfrm>
          <a:prstGeom prst="rect"/>
          <a:noFill/>
          <a:ln w="12700" cmpd="sng" cap="flat">
            <a:noFill/>
            <a:prstDash val="solid"/>
            <a:miter/>
          </a:ln>
        </p:spPr>
      </p:pic>
    </p:spTree>
    <p:extLst>
      <p:ext uri="{BB962C8B-B14F-4D97-AF65-F5344CB8AC3E}">
        <p14:creationId xmlns:p14="http://schemas.microsoft.com/office/powerpoint/2010/main" val="1637136608"/>
      </p:ext>
    </p:extLst>
  </p:cSld>
  <p:clrMapOvr>
    <a:masterClrMapping/>
  </p:clrMapOvr>
</p:sld>
</file>

<file path=ppt/slides/slide23.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48"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23</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49" name="文本框"/>
          <p:cNvSpPr>
            <a:spLocks noGrp="1"/>
          </p:cNvSpPr>
          <p:nvPr>
            <p:ph type="body" idx="4294967295"/>
          </p:nvPr>
        </p:nvSpPr>
        <p:spPr>
          <a:xfrm rot="0">
            <a:off x="770011" y="2057400"/>
            <a:ext cx="3932238" cy="381158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80000"/>
              </a:lnSpc>
              <a:spcBef>
                <a:spcPts val="1400"/>
              </a:spcBef>
              <a:spcAft>
                <a:spcPts val="0"/>
              </a:spcAft>
              <a:buFont typeface="Arial" pitchFamily="34" charset="0"/>
              <a:buChar char="•"/>
            </a:pPr>
            <a:r>
              <a:rPr lang="en-US" altLang="zh-CN" sz="1400" b="0" i="0" u="none" strike="noStrike" kern="1200" cap="none" spc="0" baseline="0">
                <a:solidFill>
                  <a:srgbClr val="292929"/>
                </a:solidFill>
                <a:latin typeface="Abadi" pitchFamily="34" charset="0"/>
                <a:ea typeface="等线" pitchFamily="0" charset="0"/>
                <a:cs typeface="Lucida Sans"/>
              </a:rPr>
              <a:t>A number of observations can be made from the </a:t>
            </a:r>
            <a:r>
              <a:rPr lang="en-US" altLang="zh-CN" sz="1400" b="0" i="0" u="none" strike="noStrike" kern="1200" cap="none" spc="0" baseline="0">
                <a:solidFill>
                  <a:srgbClr val="292929"/>
                </a:solidFill>
                <a:latin typeface="Abadi" pitchFamily="34" charset="0"/>
                <a:ea typeface="等线" pitchFamily="0" charset="0"/>
                <a:cs typeface="Lucida Sans"/>
              </a:rPr>
              <a:t>scatter point of payload vs. orbit type:</a:t>
            </a:r>
            <a:endParaRPr lang="en-US" altLang="zh-CN" sz="1800" b="0" i="0" u="none" strike="noStrike" kern="1200" cap="none" spc="0" baseline="0">
              <a:solidFill>
                <a:srgbClr val="292929"/>
              </a:solidFill>
              <a:latin typeface="Calibri" pitchFamily="0" charset="0"/>
              <a:ea typeface="等线" pitchFamily="0" charset="0"/>
              <a:cs typeface="Lucida Sans"/>
            </a:endParaRPr>
          </a:p>
          <a:p>
            <a:pPr lvl="1" marL="685800" indent="-228600" algn="l">
              <a:lnSpc>
                <a:spcPct val="80000"/>
              </a:lnSpc>
              <a:spcBef>
                <a:spcPts val="1400"/>
              </a:spcBef>
              <a:spcAft>
                <a:spcPts val="0"/>
              </a:spcAft>
              <a:buFont typeface="Courier New" pitchFamily="34" charset="0"/>
              <a:buChar char="o"/>
            </a:pPr>
            <a:r>
              <a:rPr lang="en-US" altLang="zh-CN" sz="1100" b="0" i="0" u="none" strike="noStrike" kern="1200" cap="none" spc="0" baseline="0">
                <a:solidFill>
                  <a:srgbClr val="292929"/>
                </a:solidFill>
                <a:latin typeface="Abadi" pitchFamily="34" charset="0"/>
                <a:ea typeface="等线" pitchFamily="0" charset="0"/>
                <a:cs typeface="Lucida Sans"/>
              </a:rPr>
              <a:t>The higher the payload mass, the lower the number of launches.</a:t>
            </a:r>
            <a:endParaRPr lang="en-US" altLang="zh-CN" sz="1100" b="0" i="0" u="none" strike="noStrike" kern="1200" cap="none" spc="0" baseline="0">
              <a:solidFill>
                <a:srgbClr val="292929"/>
              </a:solidFill>
              <a:latin typeface="Abadi" pitchFamily="34" charset="0"/>
              <a:ea typeface="等线" pitchFamily="0" charset="0"/>
              <a:cs typeface="Lucida Sans"/>
            </a:endParaRPr>
          </a:p>
          <a:p>
            <a:pPr lvl="1" marL="685800" indent="-228600" algn="l">
              <a:lnSpc>
                <a:spcPct val="80000"/>
              </a:lnSpc>
              <a:spcBef>
                <a:spcPts val="1400"/>
              </a:spcBef>
              <a:spcAft>
                <a:spcPts val="0"/>
              </a:spcAft>
              <a:buFont typeface="Courier New" pitchFamily="34" charset="0"/>
              <a:buChar char="o"/>
            </a:pPr>
            <a:r>
              <a:rPr lang="en-US" altLang="zh-CN" sz="1100" b="0" i="0" u="none" strike="noStrike" kern="1200" cap="none" spc="0" baseline="0">
                <a:solidFill>
                  <a:srgbClr val="292929"/>
                </a:solidFill>
                <a:latin typeface="Abadi" pitchFamily="34" charset="0"/>
                <a:ea typeface="等线" pitchFamily="0" charset="0"/>
                <a:cs typeface="Lucida Sans"/>
              </a:rPr>
              <a:t>The launches performed with higher payload masses (&gt;8000 kg) are generally successful.</a:t>
            </a:r>
            <a:endParaRPr lang="en-US" altLang="zh-CN" sz="1100" b="0" i="0" u="none" strike="noStrike" kern="1200" cap="none" spc="0" baseline="0">
              <a:solidFill>
                <a:srgbClr val="292929"/>
              </a:solidFill>
              <a:latin typeface="Abadi" pitchFamily="34" charset="0"/>
              <a:ea typeface="等线" pitchFamily="0" charset="0"/>
              <a:cs typeface="Lucida Sans"/>
            </a:endParaRPr>
          </a:p>
          <a:p>
            <a:pPr lvl="1" marL="685800" indent="-228600" algn="l">
              <a:lnSpc>
                <a:spcPct val="80000"/>
              </a:lnSpc>
              <a:spcBef>
                <a:spcPts val="1400"/>
              </a:spcBef>
              <a:spcAft>
                <a:spcPts val="0"/>
              </a:spcAft>
              <a:buFont typeface="Courier New" pitchFamily="34" charset="0"/>
              <a:buChar char="o"/>
            </a:pPr>
            <a:r>
              <a:rPr lang="en-US" altLang="zh-CN" sz="1100" b="0" i="0" u="none" strike="noStrike" kern="1200" cap="none" spc="0" baseline="0">
                <a:solidFill>
                  <a:srgbClr val="292929"/>
                </a:solidFill>
                <a:latin typeface="Abadi" pitchFamily="34" charset="0"/>
                <a:ea typeface="等线" pitchFamily="0" charset="0"/>
                <a:cs typeface="Lucida Sans"/>
              </a:rPr>
              <a:t>The launches performed in orbit SSO, HEO and ES-L1 have been carried out with low payload masses and have been 100% successful.</a:t>
            </a:r>
            <a:endParaRPr lang="en-US" altLang="zh-CN" sz="1100" b="0" i="0" u="none" strike="noStrike" kern="1200" cap="none" spc="0" baseline="0">
              <a:solidFill>
                <a:srgbClr val="292929"/>
              </a:solidFill>
              <a:latin typeface="Abadi" pitchFamily="34" charset="0"/>
              <a:ea typeface="等线" pitchFamily="0" charset="0"/>
              <a:cs typeface="Lucida Sans"/>
            </a:endParaRPr>
          </a:p>
          <a:p>
            <a:pPr lvl="1" marL="685800" indent="-228600" algn="l">
              <a:lnSpc>
                <a:spcPct val="80000"/>
              </a:lnSpc>
              <a:spcBef>
                <a:spcPts val="1400"/>
              </a:spcBef>
              <a:spcAft>
                <a:spcPts val="0"/>
              </a:spcAft>
              <a:buFont typeface="Courier New" pitchFamily="34" charset="0"/>
              <a:buChar char="o"/>
            </a:pPr>
            <a:r>
              <a:rPr lang="en-US" altLang="zh-CN" sz="1100" b="0" i="0" u="none" strike="noStrike" kern="1200" cap="none" spc="0" baseline="0">
                <a:solidFill>
                  <a:srgbClr val="292929"/>
                </a:solidFill>
                <a:latin typeface="Abadi" pitchFamily="34" charset="0"/>
                <a:ea typeface="等线" pitchFamily="0" charset="0"/>
                <a:cs typeface="Lucida Sans"/>
              </a:rPr>
              <a:t>The launches in orbit GTO show mixed results (successes and fails regardless of the difference in payload mass)</a:t>
            </a:r>
            <a:endParaRPr lang="en-US" altLang="zh-CN" sz="1100" b="0" i="0" u="none" strike="noStrike" kern="1200" cap="none" spc="0" baseline="0">
              <a:solidFill>
                <a:srgbClr val="292929"/>
              </a:solidFill>
              <a:latin typeface="Abadi" pitchFamily="34" charset="0"/>
              <a:ea typeface="等线" pitchFamily="0" charset="0"/>
              <a:cs typeface="Lucida Sans"/>
            </a:endParaRPr>
          </a:p>
          <a:p>
            <a:pPr lvl="1" marL="685800" indent="-228600" algn="l">
              <a:lnSpc>
                <a:spcPct val="80000"/>
              </a:lnSpc>
              <a:spcBef>
                <a:spcPts val="1400"/>
              </a:spcBef>
              <a:spcAft>
                <a:spcPts val="0"/>
              </a:spcAft>
              <a:buFont typeface="Courier New" pitchFamily="34" charset="0"/>
              <a:buChar char="o"/>
            </a:pPr>
            <a:r>
              <a:rPr lang="en-US" altLang="zh-CN" sz="1100" b="0" i="0" u="none" strike="noStrike" kern="1200" cap="none" spc="0" baseline="0">
                <a:solidFill>
                  <a:srgbClr val="292929"/>
                </a:solidFill>
                <a:latin typeface="Abadi" pitchFamily="34" charset="0"/>
                <a:ea typeface="等线" pitchFamily="0" charset="0"/>
                <a:cs typeface="Lucida Sans"/>
              </a:rPr>
              <a:t>Launches in orbits LEO, PO and ISS show that launches with higher payload masses are more successful than with lighter payload masses.</a:t>
            </a:r>
            <a:endParaRPr lang="zh-CN" altLang="en-US" sz="1100" b="0" i="0" u="none" strike="noStrike" kern="1200" cap="none" spc="0" baseline="0">
              <a:solidFill>
                <a:srgbClr val="292929"/>
              </a:solidFill>
              <a:latin typeface="Abadi" pitchFamily="34" charset="0"/>
              <a:ea typeface="等线" pitchFamily="0" charset="0"/>
              <a:cs typeface="Lucida Sans"/>
            </a:endParaRPr>
          </a:p>
        </p:txBody>
      </p:sp>
      <p:sp>
        <p:nvSpPr>
          <p:cNvPr id="150"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Payload vs. Orbit Type</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pic>
        <p:nvPicPr>
          <p:cNvPr id="151" name="图片" descr="Une image contenant texte, capture d’écran, diagramme, Police&#10;&#10;Description générée automatiquement"/>
          <p:cNvPicPr>
            <a:picLocks noChangeAspect="1"/>
          </p:cNvPicPr>
          <p:nvPr/>
        </p:nvPicPr>
        <p:blipFill>
          <a:blip r:embed="rId2" cstate="print"/>
          <a:stretch>
            <a:fillRect/>
          </a:stretch>
        </p:blipFill>
        <p:spPr>
          <a:xfrm rot="0">
            <a:off x="5186903" y="1312984"/>
            <a:ext cx="5921270" cy="5310554"/>
          </a:xfrm>
          <a:prstGeom prst="rect"/>
          <a:noFill/>
          <a:ln w="12700" cmpd="sng" cap="flat">
            <a:noFill/>
            <a:prstDash val="solid"/>
            <a:miter/>
          </a:ln>
        </p:spPr>
      </p:pic>
    </p:spTree>
    <p:extLst>
      <p:ext uri="{BB962C8B-B14F-4D97-AF65-F5344CB8AC3E}">
        <p14:creationId xmlns:p14="http://schemas.microsoft.com/office/powerpoint/2010/main" val="2014610421"/>
      </p:ext>
    </p:extLst>
  </p:cSld>
  <p:clrMapOvr>
    <a:masterClrMapping/>
  </p:clrMapOvr>
</p:sld>
</file>

<file path=ppt/slides/slide24.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52"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24</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53" name="文本框"/>
          <p:cNvSpPr>
            <a:spLocks noGrp="1"/>
          </p:cNvSpPr>
          <p:nvPr>
            <p:ph type="body" idx="4294967295"/>
          </p:nvPr>
        </p:nvSpPr>
        <p:spPr>
          <a:xfrm rot="0">
            <a:off x="770011" y="2069757"/>
            <a:ext cx="3932238" cy="381158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line chart of yearly average success rate clearly shows an increase in success rate as the years go by, with the exception for 2018 where a significant drop in success rate occurred.</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54"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Launch Success Yearly Trend</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55" name="图片" descr="Une image contenant texte, diagramme, capture d’écran, Police&#10;&#10;Description générée automatiquement"/>
          <p:cNvPicPr>
            <a:picLocks noChangeAspect="1"/>
          </p:cNvPicPr>
          <p:nvPr/>
        </p:nvPicPr>
        <p:blipFill>
          <a:blip r:embed="rId2" cstate="print"/>
          <a:stretch>
            <a:fillRect/>
          </a:stretch>
        </p:blipFill>
        <p:spPr>
          <a:xfrm rot="0">
            <a:off x="5395545" y="1505316"/>
            <a:ext cx="6207370" cy="4539030"/>
          </a:xfrm>
          <a:prstGeom prst="rect"/>
          <a:noFill/>
          <a:ln w="12700" cmpd="sng" cap="flat">
            <a:noFill/>
            <a:prstDash val="solid"/>
            <a:miter/>
          </a:ln>
        </p:spPr>
      </p:pic>
    </p:spTree>
    <p:extLst>
      <p:ext uri="{BB962C8B-B14F-4D97-AF65-F5344CB8AC3E}">
        <p14:creationId xmlns:p14="http://schemas.microsoft.com/office/powerpoint/2010/main" val="273046272"/>
      </p:ext>
    </p:extLst>
  </p:cSld>
  <p:clrMapOvr>
    <a:masterClrMapping/>
  </p:clrMapOvr>
</p:sld>
</file>

<file path=ppt/slides/slide25.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5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25</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57" name="文本框"/>
          <p:cNvSpPr>
            <a:spLocks noGrp="1"/>
          </p:cNvSpPr>
          <p:nvPr>
            <p:ph type="body" idx="4294967295"/>
          </p:nvPr>
        </p:nvSpPr>
        <p:spPr>
          <a:xfrm rot="0">
            <a:off x="805179" y="1731841"/>
            <a:ext cx="7131342" cy="4492014"/>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names of the unique launch sites were identified using the DISTINCT function in the SQL query pasted below:</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distinct launch site names are presented in the table below:</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5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All Launch Site Names</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59" name="图片" descr="Une image contenant texte, capture d’écran, Police, blanc&#10;&#10;Description générée automatiquement"/>
          <p:cNvPicPr>
            <a:picLocks noChangeAspect="1"/>
          </p:cNvPicPr>
          <p:nvPr/>
        </p:nvPicPr>
        <p:blipFill>
          <a:blip r:embed="rId2" cstate="print"/>
          <a:srcRect b="-1852" l="1119" r="312"/>
          <a:stretch>
            <a:fillRect/>
          </a:stretch>
        </p:blipFill>
        <p:spPr>
          <a:xfrm rot="0">
            <a:off x="810302" y="2605820"/>
            <a:ext cx="5670781" cy="649992"/>
          </a:xfrm>
          <a:prstGeom prst="rect"/>
          <a:noFill/>
          <a:ln w="12700" cmpd="sng" cap="flat">
            <a:noFill/>
            <a:prstDash val="solid"/>
            <a:miter/>
          </a:ln>
        </p:spPr>
      </p:pic>
      <p:pic>
        <p:nvPicPr>
          <p:cNvPr id="160" name="图片" descr="Une image contenant texte, Police, capture d’écran, conception&#10;&#10;Description générée automatiquement"/>
          <p:cNvPicPr>
            <a:picLocks noChangeAspect="1"/>
          </p:cNvPicPr>
          <p:nvPr/>
        </p:nvPicPr>
        <p:blipFill>
          <a:blip r:embed="rId3" cstate="print"/>
          <a:stretch>
            <a:fillRect/>
          </a:stretch>
        </p:blipFill>
        <p:spPr>
          <a:xfrm rot="0">
            <a:off x="2782764" y="4391025"/>
            <a:ext cx="1257300" cy="2038349"/>
          </a:xfrm>
          <a:prstGeom prst="rect"/>
          <a:noFill/>
          <a:ln w="12700" cmpd="sng" cap="flat">
            <a:noFill/>
            <a:prstDash val="solid"/>
            <a:miter/>
          </a:ln>
        </p:spPr>
      </p:pic>
    </p:spTree>
    <p:extLst>
      <p:ext uri="{BB962C8B-B14F-4D97-AF65-F5344CB8AC3E}">
        <p14:creationId xmlns:p14="http://schemas.microsoft.com/office/powerpoint/2010/main" val="211371912"/>
      </p:ext>
    </p:extLst>
  </p:cSld>
  <p:clrMapOvr>
    <a:masterClrMapping/>
  </p:clrMapOvr>
</p:sld>
</file>

<file path=ppt/slides/slide26.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61"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26</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62"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query below was used to find 5 records where launch sites’ names start with `KSC`. The like function allows to find names that start with KSC. The LIMIT function limits the selection to the first 5 names.</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outcome of the query is pasted below:</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63"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Launch Site Names Begin with 'KSC'</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64" name="图片" descr="Une image contenant Police, texte, capture d’écran, Graphique&#10;&#10;Description générée automatiquement"/>
          <p:cNvPicPr>
            <a:picLocks noChangeAspect="1"/>
          </p:cNvPicPr>
          <p:nvPr/>
        </p:nvPicPr>
        <p:blipFill>
          <a:blip r:embed="rId2" cstate="print"/>
          <a:stretch>
            <a:fillRect/>
          </a:stretch>
        </p:blipFill>
        <p:spPr>
          <a:xfrm rot="0">
            <a:off x="1352550" y="2951649"/>
            <a:ext cx="7353300" cy="485775"/>
          </a:xfrm>
          <a:prstGeom prst="rect"/>
          <a:noFill/>
          <a:ln w="12700" cmpd="sng" cap="flat">
            <a:noFill/>
            <a:prstDash val="solid"/>
            <a:miter/>
          </a:ln>
        </p:spPr>
      </p:pic>
      <p:pic>
        <p:nvPicPr>
          <p:cNvPr id="165" name="图片" descr="Une image contenant texte, capture d’écran, Police, nombre&#10;&#10;Description générée automatiquement"/>
          <p:cNvPicPr>
            <a:picLocks noChangeAspect="1"/>
          </p:cNvPicPr>
          <p:nvPr/>
        </p:nvPicPr>
        <p:blipFill>
          <a:blip r:embed="rId3" cstate="print"/>
          <a:stretch>
            <a:fillRect/>
          </a:stretch>
        </p:blipFill>
        <p:spPr>
          <a:xfrm rot="0">
            <a:off x="1351450" y="4004896"/>
            <a:ext cx="7343775" cy="2845777"/>
          </a:xfrm>
          <a:prstGeom prst="rect"/>
          <a:noFill/>
          <a:ln w="12700" cmpd="sng" cap="flat">
            <a:noFill/>
            <a:prstDash val="solid"/>
            <a:miter/>
          </a:ln>
        </p:spPr>
      </p:pic>
    </p:spTree>
    <p:extLst>
      <p:ext uri="{BB962C8B-B14F-4D97-AF65-F5344CB8AC3E}">
        <p14:creationId xmlns:p14="http://schemas.microsoft.com/office/powerpoint/2010/main" val="933592959"/>
      </p:ext>
    </p:extLst>
  </p:cSld>
  <p:clrMapOvr>
    <a:masterClrMapping/>
  </p:clrMapOvr>
</p:sld>
</file>

<file path=ppt/slides/slide27.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6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27</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67"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total payload carried by boosters from NASA was calculated using the SUM function in SQL:</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0" indent="0" algn="l">
              <a:lnSpc>
                <a:spcPct val="100000"/>
              </a:lnSpc>
              <a:spcBef>
                <a:spcPts val="1400"/>
              </a:spcBef>
              <a:spcAft>
                <a:spcPts val="0"/>
              </a:spcAft>
              <a:buNone/>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outcome of the query is pasted below:</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6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Total Payload Mass</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69" name="图片"/>
          <p:cNvPicPr>
            <a:picLocks noChangeAspect="1"/>
          </p:cNvPicPr>
          <p:nvPr/>
        </p:nvPicPr>
        <p:blipFill>
          <a:blip r:embed="rId2" cstate="print"/>
          <a:stretch>
            <a:fillRect/>
          </a:stretch>
        </p:blipFill>
        <p:spPr>
          <a:xfrm rot="0">
            <a:off x="1024670" y="2657109"/>
            <a:ext cx="8524876" cy="371474"/>
          </a:xfrm>
          <a:prstGeom prst="rect"/>
          <a:noFill/>
          <a:ln w="12700" cmpd="sng" cap="flat">
            <a:noFill/>
            <a:prstDash val="solid"/>
            <a:miter/>
          </a:ln>
        </p:spPr>
      </p:pic>
      <p:pic>
        <p:nvPicPr>
          <p:cNvPr id="170" name="图片" descr="Une image contenant texte, Police, blanc, ligne&#10;&#10;Description générée automatiquement"/>
          <p:cNvPicPr>
            <a:picLocks noChangeAspect="1"/>
          </p:cNvPicPr>
          <p:nvPr/>
        </p:nvPicPr>
        <p:blipFill>
          <a:blip r:embed="rId3" cstate="print"/>
          <a:stretch>
            <a:fillRect/>
          </a:stretch>
        </p:blipFill>
        <p:spPr>
          <a:xfrm rot="0">
            <a:off x="3043237" y="4003797"/>
            <a:ext cx="2752725" cy="866774"/>
          </a:xfrm>
          <a:prstGeom prst="rect"/>
          <a:noFill/>
          <a:ln w="12700" cmpd="sng" cap="flat">
            <a:noFill/>
            <a:prstDash val="solid"/>
            <a:miter/>
          </a:ln>
        </p:spPr>
      </p:pic>
    </p:spTree>
    <p:extLst>
      <p:ext uri="{BB962C8B-B14F-4D97-AF65-F5344CB8AC3E}">
        <p14:creationId xmlns:p14="http://schemas.microsoft.com/office/powerpoint/2010/main" val="1996556459"/>
      </p:ext>
    </p:extLst>
  </p:cSld>
  <p:clrMapOvr>
    <a:masterClrMapping/>
  </p:clrMapOvr>
</p:sld>
</file>

<file path=ppt/slides/slide28.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71"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28</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72"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average payload mass carried by booster version F9 v1.1 was calculated using the AVG function:</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outcome of the query is pasted below:</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73"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Average Payload Mass by F9 v1.1</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74" name="图片"/>
          <p:cNvPicPr>
            <a:picLocks noChangeAspect="1"/>
          </p:cNvPicPr>
          <p:nvPr/>
        </p:nvPicPr>
        <p:blipFill>
          <a:blip r:embed="rId2" cstate="print"/>
          <a:stretch>
            <a:fillRect/>
          </a:stretch>
        </p:blipFill>
        <p:spPr>
          <a:xfrm rot="0">
            <a:off x="1005254" y="2776171"/>
            <a:ext cx="8915400" cy="438150"/>
          </a:xfrm>
          <a:prstGeom prst="rect"/>
          <a:noFill/>
          <a:ln w="12700" cmpd="sng" cap="flat">
            <a:noFill/>
            <a:prstDash val="solid"/>
            <a:miter/>
          </a:ln>
        </p:spPr>
      </p:pic>
      <p:pic>
        <p:nvPicPr>
          <p:cNvPr id="175" name="图片" descr="Une image contenant texte, Police, blanc, typographie&#10;&#10;Description générée automatiquement"/>
          <p:cNvPicPr>
            <a:picLocks noChangeAspect="1"/>
          </p:cNvPicPr>
          <p:nvPr/>
        </p:nvPicPr>
        <p:blipFill>
          <a:blip r:embed="rId3" cstate="print"/>
          <a:stretch>
            <a:fillRect/>
          </a:stretch>
        </p:blipFill>
        <p:spPr>
          <a:xfrm rot="0">
            <a:off x="3751751" y="4459532"/>
            <a:ext cx="2695574" cy="752475"/>
          </a:xfrm>
          <a:prstGeom prst="rect"/>
          <a:noFill/>
          <a:ln w="12700" cmpd="sng" cap="flat">
            <a:noFill/>
            <a:prstDash val="solid"/>
            <a:miter/>
          </a:ln>
        </p:spPr>
      </p:pic>
    </p:spTree>
    <p:extLst>
      <p:ext uri="{BB962C8B-B14F-4D97-AF65-F5344CB8AC3E}">
        <p14:creationId xmlns:p14="http://schemas.microsoft.com/office/powerpoint/2010/main" val="373424679"/>
      </p:ext>
    </p:extLst>
  </p:cSld>
  <p:clrMapOvr>
    <a:masterClrMapping/>
  </p:clrMapOvr>
</p:sld>
</file>

<file path=ppt/slides/slide29.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7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29</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77"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dates of the first successful landing outcome on drone ship were extracted from the query below. The </a:t>
            </a:r>
            <a:r>
              <a:rPr lang="en-US" altLang="zh-CN" sz="2200" b="0" i="0" u="none" strike="noStrike" kern="1200" cap="none" spc="0" baseline="0">
                <a:solidFill>
                  <a:srgbClr val="292929"/>
                </a:solidFill>
                <a:latin typeface="Abadi" pitchFamily="34" charset="0"/>
                <a:ea typeface="等线" pitchFamily="0" charset="0"/>
                <a:cs typeface="Lucida Sans"/>
              </a:rPr>
              <a:t>min</a:t>
            </a:r>
            <a:r>
              <a:rPr lang="en-US" altLang="zh-CN" sz="2200" b="0" i="0" u="none" strike="noStrike" kern="1200" cap="none" spc="0" baseline="0">
                <a:solidFill>
                  <a:srgbClr val="292929"/>
                </a:solidFill>
                <a:latin typeface="Abadi" pitchFamily="34" charset="0"/>
                <a:ea typeface="等线" pitchFamily="0" charset="0"/>
                <a:cs typeface="Lucida Sans"/>
              </a:rPr>
              <a:t> function was used on the Date column:</a:t>
            </a:r>
            <a:endParaRPr lang="en-US" altLang="zh-CN" sz="2800" b="0" i="0" u="none" strike="noStrike" kern="1200" cap="none" spc="0" baseline="0">
              <a:solidFill>
                <a:srgbClr val="292929"/>
              </a:solidFill>
              <a:latin typeface="Calibri" pitchFamily="0"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date is:</a:t>
            </a:r>
            <a:endParaRPr lang="zh-CN" altLang="en-US" sz="2800" b="0" i="0" u="none" strike="noStrike" kern="1200" cap="none" spc="0" baseline="0">
              <a:solidFill>
                <a:srgbClr val="292929"/>
              </a:solidFill>
              <a:latin typeface="Calibri" pitchFamily="0" charset="0"/>
              <a:ea typeface="等线" pitchFamily="0" charset="0"/>
              <a:cs typeface="Lucida Sans"/>
            </a:endParaRPr>
          </a:p>
        </p:txBody>
      </p:sp>
      <p:sp>
        <p:nvSpPr>
          <p:cNvPr id="17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First Successful drone ship Landing Date</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79" name="图片" descr="Une image contenant Police, texte, capture d’écran, Graphique&#10;&#10;Description générée automatiquement"/>
          <p:cNvPicPr>
            <a:picLocks noChangeAspect="1"/>
          </p:cNvPicPr>
          <p:nvPr/>
        </p:nvPicPr>
        <p:blipFill>
          <a:blip r:embed="rId2" cstate="print"/>
          <a:stretch>
            <a:fillRect/>
          </a:stretch>
        </p:blipFill>
        <p:spPr>
          <a:xfrm rot="0">
            <a:off x="1538287" y="3167063"/>
            <a:ext cx="9115424" cy="523874"/>
          </a:xfrm>
          <a:prstGeom prst="rect"/>
          <a:noFill/>
          <a:ln w="12700" cmpd="sng" cap="flat">
            <a:noFill/>
            <a:prstDash val="solid"/>
            <a:miter/>
          </a:ln>
        </p:spPr>
      </p:pic>
      <p:pic>
        <p:nvPicPr>
          <p:cNvPr id="180" name="图片" descr="Une image contenant texte, Police, capture d’écran, blanc&#10;&#10;Description générée automatiquement"/>
          <p:cNvPicPr>
            <a:picLocks noChangeAspect="1"/>
          </p:cNvPicPr>
          <p:nvPr/>
        </p:nvPicPr>
        <p:blipFill>
          <a:blip r:embed="rId3" cstate="print"/>
          <a:stretch>
            <a:fillRect/>
          </a:stretch>
        </p:blipFill>
        <p:spPr>
          <a:xfrm rot="0">
            <a:off x="2780201" y="4801699"/>
            <a:ext cx="981074" cy="771525"/>
          </a:xfrm>
          <a:prstGeom prst="rect"/>
          <a:noFill/>
          <a:ln w="12700" cmpd="sng" cap="flat">
            <a:noFill/>
            <a:prstDash val="solid"/>
            <a:miter/>
          </a:ln>
        </p:spPr>
      </p:pic>
    </p:spTree>
    <p:extLst>
      <p:ext uri="{BB962C8B-B14F-4D97-AF65-F5344CB8AC3E}">
        <p14:creationId xmlns:p14="http://schemas.microsoft.com/office/powerpoint/2010/main" val="1846612348"/>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3"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60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4" name="矩形"/>
          <p:cNvSpPr>
            <a:spLocks/>
          </p:cNvSpPr>
          <p:nvPr/>
        </p:nvSpPr>
        <p:spPr>
          <a:xfrm rot="0">
            <a:off x="958902" y="1676788"/>
            <a:ext cx="9949765" cy="5166430"/>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The SpaceX data was collected through using the SpaceX API and through </a:t>
            </a:r>
            <a:r>
              <a:rPr lang="en-US" altLang="zh-CN" sz="2200" b="0" i="0" u="none" strike="noStrike" kern="1200" cap="none" spc="0" baseline="0">
                <a:solidFill>
                  <a:srgbClr val="292929"/>
                </a:solidFill>
                <a:latin typeface="Abadi" pitchFamily="34" charset="0"/>
                <a:ea typeface="等线" pitchFamily="0" charset="0"/>
                <a:cs typeface="Calibri" pitchFamily="0" charset="0"/>
              </a:rPr>
              <a:t>webscraping</a:t>
            </a:r>
            <a:r>
              <a:rPr lang="en-US" altLang="zh-CN" sz="2200" b="0" i="0" u="none" strike="noStrike" kern="1200" cap="none" spc="0" baseline="0">
                <a:solidFill>
                  <a:srgbClr val="292929"/>
                </a:solidFill>
                <a:latin typeface="Abadi" pitchFamily="34" charset="0"/>
                <a:ea typeface="等线" pitchFamily="0" charset="0"/>
                <a:cs typeface="Calibri" pitchFamily="0" charset="0"/>
              </a:rPr>
              <a:t> of the </a:t>
            </a:r>
            <a:r>
              <a:rPr lang="en-US" altLang="zh-CN" sz="2200" b="0" i="0" u="none" strike="noStrike" kern="1200" cap="none" spc="0" baseline="0">
                <a:solidFill>
                  <a:srgbClr val="292929"/>
                </a:solidFill>
                <a:latin typeface="Abadi" pitchFamily="34" charset="0"/>
                <a:ea typeface="等线" pitchFamily="0" charset="0"/>
                <a:cs typeface="Calibri" pitchFamily="0" charset="0"/>
              </a:rPr>
              <a:t>spaceX</a:t>
            </a:r>
            <a:r>
              <a:rPr lang="en-US" altLang="zh-CN" sz="2200" b="0" i="0" u="none" strike="noStrike" kern="1200" cap="none" spc="0" baseline="0">
                <a:solidFill>
                  <a:srgbClr val="292929"/>
                </a:solidFill>
                <a:latin typeface="Abadi" pitchFamily="34" charset="0"/>
                <a:ea typeface="等线" pitchFamily="0" charset="0"/>
                <a:cs typeface="Calibri" pitchFamily="0" charset="0"/>
              </a:rPr>
              <a:t> </a:t>
            </a:r>
            <a:r>
              <a:rPr lang="en-US" altLang="zh-CN" sz="2200" b="0" i="0" u="none" strike="noStrike" kern="1200" cap="none" spc="0" baseline="0">
                <a:solidFill>
                  <a:srgbClr val="292929"/>
                </a:solidFill>
                <a:latin typeface="Abadi" pitchFamily="34" charset="0"/>
                <a:ea typeface="等线" pitchFamily="0" charset="0"/>
                <a:cs typeface="Calibri" pitchFamily="0" charset="0"/>
              </a:rPr>
              <a:t>wikipedia</a:t>
            </a:r>
            <a:r>
              <a:rPr lang="en-US" altLang="zh-CN" sz="2200" b="0" i="0" u="none" strike="noStrike" kern="1200" cap="none" spc="0" baseline="0">
                <a:solidFill>
                  <a:srgbClr val="292929"/>
                </a:solidFill>
                <a:latin typeface="Abadi" pitchFamily="34" charset="0"/>
                <a:ea typeface="等线" pitchFamily="0" charset="0"/>
                <a:cs typeface="Calibri" pitchFamily="0" charset="0"/>
              </a:rPr>
              <a:t> page. The data was then wrangled and Exploratory Data Analysis was performed using SQL queries and data </a:t>
            </a:r>
            <a:r>
              <a:rPr lang="en-US" altLang="zh-CN" sz="2200" b="0" i="0" u="none" strike="noStrike" kern="1200" cap="none" spc="0" baseline="0">
                <a:solidFill>
                  <a:srgbClr val="292929"/>
                </a:solidFill>
                <a:latin typeface="Abadi" pitchFamily="34" charset="0"/>
                <a:ea typeface="等线" pitchFamily="0" charset="0"/>
                <a:cs typeface="Calibri" pitchFamily="0" charset="0"/>
              </a:rPr>
              <a:t>visualisation</a:t>
            </a:r>
            <a:r>
              <a:rPr lang="en-US" altLang="zh-CN" sz="2200" b="0" i="0" u="none" strike="noStrike" kern="1200" cap="none" spc="0" baseline="0">
                <a:solidFill>
                  <a:srgbClr val="292929"/>
                </a:solidFill>
                <a:latin typeface="Abadi" pitchFamily="34" charset="0"/>
                <a:ea typeface="等线" pitchFamily="0" charset="0"/>
                <a:cs typeface="Calibri" pitchFamily="0" charset="0"/>
              </a:rPr>
              <a:t> (plotting seaborne graphs). Interactive visual analytics were created using Folium and </a:t>
            </a:r>
            <a:r>
              <a:rPr lang="en-US" altLang="zh-CN" sz="2200" b="0" i="0" u="none" strike="noStrike" kern="1200" cap="none" spc="0" baseline="0">
                <a:solidFill>
                  <a:srgbClr val="292929"/>
                </a:solidFill>
                <a:latin typeface="Abadi" pitchFamily="34" charset="0"/>
                <a:ea typeface="等线" pitchFamily="0" charset="0"/>
                <a:cs typeface="Calibri" pitchFamily="0" charset="0"/>
              </a:rPr>
              <a:t>Plotly</a:t>
            </a:r>
            <a:r>
              <a:rPr lang="en-US" altLang="zh-CN" sz="2200" b="0" i="0" u="none" strike="noStrike" kern="1200" cap="none" spc="0" baseline="0">
                <a:solidFill>
                  <a:srgbClr val="292929"/>
                </a:solidFill>
                <a:latin typeface="Abadi" pitchFamily="34" charset="0"/>
                <a:ea typeface="等线" pitchFamily="0" charset="0"/>
                <a:cs typeface="Calibri" pitchFamily="0" charset="0"/>
              </a:rPr>
              <a:t> Dash and helped collect insights on the dataset. Finally, predictive classification models were tested. Different classification models (Support Vector Machines (SVM), Classification Trees, and Logistic Regression) were built using the training set and tested using the test set. </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0" indent="0" algn="l" eaLnBrk="1" latinLnBrk="0" hangingPunct="1">
              <a:lnSpc>
                <a:spcPct val="100000"/>
              </a:lnSpc>
              <a:spcBef>
                <a:spcPts val="1400"/>
              </a:spcBef>
              <a:spcAft>
                <a:spcPts val="0"/>
              </a:spcAft>
              <a:buNone/>
            </a:pP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Calibri" pitchFamily="0" charset="0"/>
                <a:ea typeface="Calibri" pitchFamily="0" charset="0"/>
                <a:cs typeface="Calibri" pitchFamily="0" charset="0"/>
              </a:rPr>
              <a:t>The best performing methods are logistic regression, support vector machine and k-nearest </a:t>
            </a:r>
            <a:r>
              <a:rPr lang="en-US" altLang="zh-CN" sz="2200" b="0" i="0" u="none" strike="noStrike" kern="1200" cap="none" spc="0" baseline="0">
                <a:solidFill>
                  <a:srgbClr val="292929"/>
                </a:solidFill>
                <a:latin typeface="Calibri" pitchFamily="0" charset="0"/>
                <a:ea typeface="Calibri" pitchFamily="0" charset="0"/>
                <a:cs typeface="Calibri" pitchFamily="0" charset="0"/>
              </a:rPr>
              <a:t>neighbours</a:t>
            </a:r>
            <a:r>
              <a:rPr lang="en-US" altLang="zh-CN" sz="2200" b="0" i="0" u="none" strike="noStrike" kern="1200" cap="none" spc="0" baseline="0">
                <a:solidFill>
                  <a:srgbClr val="292929"/>
                </a:solidFill>
                <a:latin typeface="Calibri" pitchFamily="0" charset="0"/>
                <a:ea typeface="Calibri" pitchFamily="0" charset="0"/>
                <a:cs typeface="Calibri" pitchFamily="0" charset="0"/>
              </a:rPr>
              <a:t>. They all have the same confusion matrix and the same accuracy score of 0.8333333333333334.</a:t>
            </a:r>
            <a:endParaRPr lang="zh-CN" altLang="en-US" sz="2200" b="0" i="0" u="none" strike="noStrike" kern="1200" cap="none" spc="0" baseline="0">
              <a:solidFill>
                <a:srgbClr val="292929"/>
              </a:solidFill>
              <a:latin typeface="Calibri" pitchFamily="0" charset="0"/>
              <a:ea typeface="Calibri" pitchFamily="0" charset="0"/>
              <a:cs typeface="Calibri" pitchFamily="0" charset="0"/>
            </a:endParaRPr>
          </a:p>
        </p:txBody>
      </p:sp>
      <p:sp>
        <p:nvSpPr>
          <p:cNvPr id="25"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Executive Summary</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1448579335"/>
      </p:ext>
    </p:extLst>
  </p:cSld>
  <p:clrMapOvr>
    <a:masterClrMapping/>
  </p:clrMapOvr>
</p:sld>
</file>

<file path=ppt/slides/slide30.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81"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30</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82"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names of boosters which have successfully landed on a ground pad and had payload mass greater than 4000 but less than 6000 were listed using the following query:</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1" i="0" u="none" strike="noStrike" kern="1200" cap="none" spc="0" baseline="0">
                <a:solidFill>
                  <a:srgbClr val="292929"/>
                </a:solidFill>
                <a:latin typeface="Consolas" pitchFamily="0" charset="0"/>
                <a:ea typeface="等线" pitchFamily="0" charset="0"/>
                <a:cs typeface="Lucida Sans"/>
              </a:rPr>
              <a:t>%</a:t>
            </a:r>
            <a:r>
              <a:rPr lang="en-US" altLang="zh-CN" sz="2200" b="1" i="0" u="none" strike="noStrike" kern="1200" cap="none" spc="0" baseline="0">
                <a:solidFill>
                  <a:srgbClr val="292929"/>
                </a:solidFill>
                <a:latin typeface="Consolas" pitchFamily="0" charset="0"/>
                <a:ea typeface="等线" pitchFamily="0" charset="0"/>
                <a:cs typeface="Lucida Sans"/>
              </a:rPr>
              <a:t>sql</a:t>
            </a:r>
            <a:r>
              <a:rPr lang="en-US" altLang="zh-CN" sz="2200" b="0" i="0" u="none" strike="noStrike" kern="1200" cap="none" spc="0" baseline="0">
                <a:solidFill>
                  <a:srgbClr val="292929"/>
                </a:solidFill>
                <a:latin typeface="Consolas" pitchFamily="0" charset="0"/>
                <a:ea typeface="等线" pitchFamily="0" charset="0"/>
                <a:cs typeface="Lucida Sans"/>
              </a:rPr>
              <a:t> SELECT "</a:t>
            </a:r>
            <a:r>
              <a:rPr lang="en-US" altLang="zh-CN" sz="2200" b="0" i="0" u="none" strike="noStrike" kern="1200" cap="none" spc="0" baseline="0">
                <a:solidFill>
                  <a:srgbClr val="292929"/>
                </a:solidFill>
                <a:latin typeface="Consolas" pitchFamily="0" charset="0"/>
                <a:ea typeface="等线" pitchFamily="0" charset="0"/>
                <a:cs typeface="Lucida Sans"/>
              </a:rPr>
              <a:t>Booster_Version</a:t>
            </a:r>
            <a:r>
              <a:rPr lang="en-US" altLang="zh-CN" sz="2200" b="0" i="0" u="none" strike="noStrike" kern="1200" cap="none" spc="0" baseline="0">
                <a:solidFill>
                  <a:srgbClr val="292929"/>
                </a:solidFill>
                <a:latin typeface="Consolas" pitchFamily="0" charset="0"/>
                <a:ea typeface="等线" pitchFamily="0" charset="0"/>
                <a:cs typeface="Lucida Sans"/>
              </a:rPr>
              <a:t>" FROM SPACEXTBL WHERE "</a:t>
            </a:r>
            <a:r>
              <a:rPr lang="en-US" altLang="zh-CN" sz="2200" b="0" i="0" u="none" strike="noStrike" kern="1200" cap="none" spc="0" baseline="0">
                <a:solidFill>
                  <a:srgbClr val="292929"/>
                </a:solidFill>
                <a:latin typeface="Consolas" pitchFamily="0" charset="0"/>
                <a:ea typeface="等线" pitchFamily="0" charset="0"/>
                <a:cs typeface="Lucida Sans"/>
              </a:rPr>
              <a:t>Landing_Outcome</a:t>
            </a:r>
            <a:r>
              <a:rPr lang="en-US" altLang="zh-CN" sz="2200" b="0" i="0" u="none" strike="noStrike" kern="1200" cap="none" spc="0" baseline="0">
                <a:solidFill>
                  <a:srgbClr val="292929"/>
                </a:solidFill>
                <a:latin typeface="Consolas" pitchFamily="0" charset="0"/>
                <a:ea typeface="等线" pitchFamily="0" charset="0"/>
                <a:cs typeface="Lucida Sans"/>
              </a:rPr>
              <a:t>" = "Success (ground pad)" AND  "PAYLOAD_MASS__KG_"  &gt; 4000 AND "PAYLOAD_MASS__KG_" &lt; 6000;</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outcome of the query is </a:t>
            </a:r>
            <a:r>
              <a:rPr lang="en-US" altLang="zh-CN" sz="2200" b="0" i="0" u="none" strike="noStrike" kern="1200" cap="none" spc="0" baseline="0">
                <a:solidFill>
                  <a:srgbClr val="292929"/>
                </a:solidFill>
                <a:latin typeface="Abadi" pitchFamily="34" charset="0"/>
                <a:ea typeface="等线" pitchFamily="0" charset="0"/>
                <a:cs typeface="Lucida Sans"/>
              </a:rPr>
              <a:t>summarised</a:t>
            </a:r>
            <a:r>
              <a:rPr lang="en-US" altLang="zh-CN" sz="2200" b="0" i="0" u="none" strike="noStrike" kern="1200" cap="none" spc="0" baseline="0">
                <a:solidFill>
                  <a:srgbClr val="292929"/>
                </a:solidFill>
                <a:latin typeface="Abadi" pitchFamily="34" charset="0"/>
                <a:ea typeface="等线" pitchFamily="0" charset="0"/>
                <a:cs typeface="Lucida Sans"/>
              </a:rPr>
              <a:t> in the table below:</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83"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2500" b="0" i="0" u="none" strike="noStrike" kern="1200" cap="none" spc="0" baseline="0">
                <a:solidFill>
                  <a:srgbClr val="0B49CB"/>
                </a:solidFill>
                <a:latin typeface="Abadi" pitchFamily="34" charset="0"/>
                <a:ea typeface="IBM Plex Mono SemiBold" pitchFamily="49" charset="0"/>
                <a:cs typeface="IBM Plex Mono SemiBold" pitchFamily="49" charset="0"/>
              </a:rPr>
              <a:t>Successful Ground Pad Landing with Payload between 4000 and 6000</a:t>
            </a:r>
            <a:endParaRPr lang="zh-CN" altLang="en-US" sz="25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84" name="图片" descr="Une image contenant texte, Police, capture d’écran, conception&#10;&#10;Description générée automatiquement"/>
          <p:cNvPicPr>
            <a:picLocks noChangeAspect="1"/>
          </p:cNvPicPr>
          <p:nvPr/>
        </p:nvPicPr>
        <p:blipFill>
          <a:blip r:embed="rId2" cstate="print"/>
          <a:stretch>
            <a:fillRect/>
          </a:stretch>
        </p:blipFill>
        <p:spPr>
          <a:xfrm rot="0">
            <a:off x="8583857" y="4679339"/>
            <a:ext cx="1495425" cy="1743074"/>
          </a:xfrm>
          <a:prstGeom prst="rect"/>
          <a:noFill/>
          <a:ln w="12700" cmpd="sng" cap="flat">
            <a:noFill/>
            <a:prstDash val="solid"/>
            <a:miter/>
          </a:ln>
        </p:spPr>
      </p:pic>
    </p:spTree>
    <p:extLst>
      <p:ext uri="{BB962C8B-B14F-4D97-AF65-F5344CB8AC3E}">
        <p14:creationId xmlns:p14="http://schemas.microsoft.com/office/powerpoint/2010/main" val="1901815493"/>
      </p:ext>
    </p:extLst>
  </p:cSld>
  <p:clrMapOvr>
    <a:masterClrMapping/>
  </p:clrMapOvr>
</p:sld>
</file>

<file path=ppt/slides/slide31.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85"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31</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86"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total number of successful and failure mission outcomes were calculated using this query: %</a:t>
            </a:r>
            <a:r>
              <a:rPr lang="en-US" altLang="zh-CN" sz="2200" b="0" i="0" u="none" strike="noStrike" kern="1200" cap="none" spc="0" baseline="0">
                <a:solidFill>
                  <a:srgbClr val="292929"/>
                </a:solidFill>
                <a:latin typeface="Abadi" pitchFamily="34" charset="0"/>
                <a:ea typeface="等线" pitchFamily="0" charset="0"/>
                <a:cs typeface="Lucida Sans"/>
              </a:rPr>
              <a:t>sql</a:t>
            </a:r>
            <a:r>
              <a:rPr lang="en-US" altLang="zh-CN" sz="2200" b="0" i="0" u="none" strike="noStrike" kern="1200" cap="none" spc="0" baseline="0">
                <a:solidFill>
                  <a:srgbClr val="292929"/>
                </a:solidFill>
                <a:latin typeface="Abadi" pitchFamily="34" charset="0"/>
                <a:ea typeface="等线" pitchFamily="0" charset="0"/>
                <a:cs typeface="Lucida Sans"/>
              </a:rPr>
              <a:t> SELECT </a:t>
            </a:r>
            <a:r>
              <a:rPr lang="en-US" altLang="zh-CN" sz="2200" b="0" i="0" u="none" strike="noStrike" kern="1200" cap="none" spc="0" baseline="0">
                <a:solidFill>
                  <a:srgbClr val="292929"/>
                </a:solidFill>
                <a:latin typeface="Abadi" pitchFamily="34" charset="0"/>
                <a:ea typeface="等线" pitchFamily="0" charset="0"/>
                <a:cs typeface="Lucida Sans"/>
              </a:rPr>
              <a:t>Mission_Outcome</a:t>
            </a:r>
            <a:r>
              <a:rPr lang="en-US" altLang="zh-CN" sz="2200" b="0" i="0" u="none" strike="noStrike" kern="1200" cap="none" spc="0" baseline="0">
                <a:solidFill>
                  <a:srgbClr val="292929"/>
                </a:solidFill>
                <a:latin typeface="Abadi" pitchFamily="34" charset="0"/>
                <a:ea typeface="等线" pitchFamily="0" charset="0"/>
                <a:cs typeface="Lucida Sans"/>
              </a:rPr>
              <a:t>, COUNT(</a:t>
            </a:r>
            <a:r>
              <a:rPr lang="en-US" altLang="zh-CN" sz="2200" b="0" i="0" u="none" strike="noStrike" kern="1200" cap="none" spc="0" baseline="0">
                <a:solidFill>
                  <a:srgbClr val="292929"/>
                </a:solidFill>
                <a:latin typeface="Abadi" pitchFamily="34" charset="0"/>
                <a:ea typeface="等线" pitchFamily="0" charset="0"/>
                <a:cs typeface="Lucida Sans"/>
              </a:rPr>
              <a:t>Mission_Outcome</a:t>
            </a:r>
            <a:r>
              <a:rPr lang="en-US" altLang="zh-CN" sz="2200" b="0" i="0" u="none" strike="noStrike" kern="1200" cap="none" spc="0" baseline="0">
                <a:solidFill>
                  <a:srgbClr val="292929"/>
                </a:solidFill>
                <a:latin typeface="Abadi" pitchFamily="34" charset="0"/>
                <a:ea typeface="等线" pitchFamily="0" charset="0"/>
                <a:cs typeface="Lucida Sans"/>
              </a:rPr>
              <a:t>) AS </a:t>
            </a:r>
            <a:r>
              <a:rPr lang="en-US" altLang="zh-CN" sz="2200" b="0" i="0" u="none" strike="noStrike" kern="1200" cap="none" spc="0" baseline="0">
                <a:solidFill>
                  <a:srgbClr val="292929"/>
                </a:solidFill>
                <a:latin typeface="Abadi" pitchFamily="34" charset="0"/>
                <a:ea typeface="等线" pitchFamily="0" charset="0"/>
                <a:cs typeface="Lucida Sans"/>
              </a:rPr>
              <a:t>number_of_outcome</a:t>
            </a:r>
            <a:r>
              <a:rPr lang="en-US" altLang="zh-CN" sz="2200" b="0" i="0" u="none" strike="noStrike" kern="1200" cap="none" spc="0" baseline="0">
                <a:solidFill>
                  <a:srgbClr val="292929"/>
                </a:solidFill>
                <a:latin typeface="Abadi" pitchFamily="34" charset="0"/>
                <a:ea typeface="等线" pitchFamily="0" charset="0"/>
                <a:cs typeface="Lucida Sans"/>
              </a:rPr>
              <a:t> FROM SPACEXTBL GROUP BY </a:t>
            </a:r>
            <a:r>
              <a:rPr lang="en-US" altLang="zh-CN" sz="2200" b="0" i="0" u="none" strike="noStrike" kern="1200" cap="none" spc="0" baseline="0">
                <a:solidFill>
                  <a:srgbClr val="292929"/>
                </a:solidFill>
                <a:latin typeface="Abadi" pitchFamily="34" charset="0"/>
                <a:ea typeface="等线" pitchFamily="0" charset="0"/>
                <a:cs typeface="Lucida Sans"/>
              </a:rPr>
              <a:t>Mission_Outcome</a:t>
            </a:r>
            <a:r>
              <a:rPr lang="en-US" altLang="zh-CN" sz="2200" b="0" i="0" u="none" strike="noStrike" kern="1200" cap="none" spc="0" baseline="0">
                <a:solidFill>
                  <a:srgbClr val="292929"/>
                </a:solidFill>
                <a:latin typeface="Abadi" pitchFamily="34" charset="0"/>
                <a:ea typeface="等线" pitchFamily="0" charset="0"/>
                <a:cs typeface="Lucida Sans"/>
              </a:rPr>
              <a:t>;</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Only one mission failed in flight whereas all other missions were successful.</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87"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100" b="0" i="0" u="none" strike="noStrike" kern="1200" cap="none" spc="0" baseline="0">
                <a:solidFill>
                  <a:srgbClr val="0B49CB"/>
                </a:solidFill>
                <a:latin typeface="Abadi" pitchFamily="34" charset="0"/>
                <a:ea typeface="IBM Plex Mono SemiBold" pitchFamily="49" charset="0"/>
                <a:cs typeface="IBM Plex Mono SemiBold" pitchFamily="49" charset="0"/>
              </a:rPr>
              <a:t>Total Number of Successful and Failure Mission Outcomes</a:t>
            </a:r>
            <a:endParaRPr lang="zh-CN" altLang="en-US" sz="31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88" name="图片" descr="Une image contenant texte, capture d’écran, Police, nombre&#10;&#10;Description générée automatiquement"/>
          <p:cNvPicPr>
            <a:picLocks noChangeAspect="1"/>
          </p:cNvPicPr>
          <p:nvPr/>
        </p:nvPicPr>
        <p:blipFill>
          <a:blip r:embed="rId2" cstate="print"/>
          <a:stretch>
            <a:fillRect/>
          </a:stretch>
        </p:blipFill>
        <p:spPr>
          <a:xfrm rot="0">
            <a:off x="3209924" y="4401282"/>
            <a:ext cx="4857750" cy="2228850"/>
          </a:xfrm>
          <a:prstGeom prst="rect"/>
          <a:noFill/>
          <a:ln w="12700" cmpd="sng" cap="flat">
            <a:noFill/>
            <a:prstDash val="solid"/>
            <a:miter/>
          </a:ln>
        </p:spPr>
      </p:pic>
    </p:spTree>
    <p:extLst>
      <p:ext uri="{BB962C8B-B14F-4D97-AF65-F5344CB8AC3E}">
        <p14:creationId xmlns:p14="http://schemas.microsoft.com/office/powerpoint/2010/main" val="2084241717"/>
      </p:ext>
    </p:extLst>
  </p:cSld>
  <p:clrMapOvr>
    <a:masterClrMapping/>
  </p:clrMapOvr>
</p:sld>
</file>

<file path=ppt/slides/slide32.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89"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32</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90" name="文本框"/>
          <p:cNvSpPr>
            <a:spLocks noGrp="1"/>
          </p:cNvSpPr>
          <p:nvPr>
            <p:ph type="body" idx="4294967295"/>
          </p:nvPr>
        </p:nvSpPr>
        <p:spPr>
          <a:xfrm rot="0">
            <a:off x="770010" y="1755287"/>
            <a:ext cx="6322451" cy="4456845"/>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0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names of the booster which have carried the maximum payload mass were found using the following query: %</a:t>
            </a:r>
            <a:r>
              <a:rPr lang="en-US" altLang="zh-CN" sz="2200" b="0" i="0" u="none" strike="noStrike" kern="1200" cap="none" spc="0" baseline="0">
                <a:solidFill>
                  <a:srgbClr val="292929"/>
                </a:solidFill>
                <a:latin typeface="Abadi" pitchFamily="34" charset="0"/>
                <a:ea typeface="等线" pitchFamily="0" charset="0"/>
                <a:cs typeface="Lucida Sans"/>
              </a:rPr>
              <a:t>sql</a:t>
            </a:r>
            <a:r>
              <a:rPr lang="en-US" altLang="zh-CN" sz="2200" b="0" i="0" u="none" strike="noStrike" kern="1200" cap="none" spc="0" baseline="0">
                <a:solidFill>
                  <a:srgbClr val="292929"/>
                </a:solidFill>
                <a:latin typeface="Abadi" pitchFamily="34" charset="0"/>
                <a:ea typeface="等线" pitchFamily="0" charset="0"/>
                <a:cs typeface="Lucida Sans"/>
              </a:rPr>
              <a:t> SELECT </a:t>
            </a:r>
            <a:r>
              <a:rPr lang="en-US" altLang="zh-CN" sz="2200" b="0" i="0" u="none" strike="noStrike" kern="1200" cap="none" spc="0" baseline="0">
                <a:solidFill>
                  <a:srgbClr val="292929"/>
                </a:solidFill>
                <a:latin typeface="Abadi" pitchFamily="34" charset="0"/>
                <a:ea typeface="等线" pitchFamily="0" charset="0"/>
                <a:cs typeface="Lucida Sans"/>
              </a:rPr>
              <a:t>Booster_Version</a:t>
            </a:r>
            <a:r>
              <a:rPr lang="en-US" altLang="zh-CN" sz="2200" b="0" i="0" u="none" strike="noStrike" kern="1200" cap="none" spc="0" baseline="0">
                <a:solidFill>
                  <a:srgbClr val="292929"/>
                </a:solidFill>
                <a:latin typeface="Abadi" pitchFamily="34" charset="0"/>
                <a:ea typeface="等线" pitchFamily="0" charset="0"/>
                <a:cs typeface="Lucida Sans"/>
              </a:rPr>
              <a:t>, "PAYLOAD_MASS__KG_" FROM SPACEXTBL WHERE "PAYLOAD_MASS__KG_" = (SELECT max("PAYLOAD_MASS__KG_") FROM SPACEXTBL);</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outcome of the query is </a:t>
            </a:r>
            <a:r>
              <a:rPr lang="en-US" altLang="zh-CN" sz="2200" b="0" i="0" u="none" strike="noStrike" kern="1200" cap="none" spc="0" baseline="0">
                <a:solidFill>
                  <a:srgbClr val="292929"/>
                </a:solidFill>
                <a:latin typeface="Abadi" pitchFamily="34" charset="0"/>
                <a:ea typeface="等线" pitchFamily="0" charset="0"/>
                <a:cs typeface="Lucida Sans"/>
              </a:rPr>
              <a:t>summarised</a:t>
            </a:r>
            <a:r>
              <a:rPr lang="en-US" altLang="zh-CN" sz="2200" b="0" i="0" u="none" strike="noStrike" kern="1200" cap="none" spc="0" baseline="0">
                <a:solidFill>
                  <a:srgbClr val="292929"/>
                </a:solidFill>
                <a:latin typeface="Abadi" pitchFamily="34" charset="0"/>
                <a:ea typeface="等线" pitchFamily="0" charset="0"/>
                <a:cs typeface="Lucida Sans"/>
              </a:rPr>
              <a:t> in the table:</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91"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Boosters Carried Maximum Payload</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192" name="图片" descr="Une image contenant texte, capture d’écran, Police, nombre&#10;&#10;Description générée automatiquement"/>
          <p:cNvPicPr>
            <a:picLocks noChangeAspect="1"/>
          </p:cNvPicPr>
          <p:nvPr/>
        </p:nvPicPr>
        <p:blipFill>
          <a:blip r:embed="rId2" cstate="print"/>
          <a:stretch>
            <a:fillRect/>
          </a:stretch>
        </p:blipFill>
        <p:spPr>
          <a:xfrm rot="0">
            <a:off x="7678981" y="1418491"/>
            <a:ext cx="3270006" cy="5122985"/>
          </a:xfrm>
          <a:prstGeom prst="rect"/>
          <a:noFill/>
          <a:ln w="12700" cmpd="sng" cap="flat">
            <a:noFill/>
            <a:prstDash val="solid"/>
            <a:miter/>
          </a:ln>
        </p:spPr>
      </p:pic>
    </p:spTree>
    <p:extLst>
      <p:ext uri="{BB962C8B-B14F-4D97-AF65-F5344CB8AC3E}">
        <p14:creationId xmlns:p14="http://schemas.microsoft.com/office/powerpoint/2010/main" val="1430655162"/>
      </p:ext>
    </p:extLst>
  </p:cSld>
  <p:clrMapOvr>
    <a:masterClrMapping/>
  </p:clrMapOvr>
</p:sld>
</file>

<file path=ppt/slides/slide33.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93"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33</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94"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month names, </a:t>
            </a:r>
            <a:r>
              <a:rPr lang="en-US" altLang="zh-CN" sz="2200" b="0" i="0" u="none" strike="noStrike" kern="1200" cap="none" spc="0" baseline="0">
                <a:solidFill>
                  <a:srgbClr val="292929"/>
                </a:solidFill>
                <a:latin typeface="Abadi" pitchFamily="34" charset="0"/>
                <a:ea typeface="等线" pitchFamily="0" charset="0"/>
                <a:cs typeface="Lucida Sans"/>
              </a:rPr>
              <a:t>succesful</a:t>
            </a:r>
            <a:r>
              <a:rPr lang="en-US" altLang="zh-CN" sz="2200" b="0" i="0" u="none" strike="noStrike" kern="1200" cap="none" spc="0" baseline="0">
                <a:solidFill>
                  <a:srgbClr val="292929"/>
                </a:solidFill>
                <a:latin typeface="Abadi" pitchFamily="34" charset="0"/>
                <a:ea typeface="等线" pitchFamily="0" charset="0"/>
                <a:cs typeface="Lucida Sans"/>
              </a:rPr>
              <a:t> </a:t>
            </a:r>
            <a:r>
              <a:rPr lang="en-US" altLang="zh-CN" sz="2200" b="0" i="0" u="none" strike="noStrike" kern="1200" cap="none" spc="0" baseline="0">
                <a:solidFill>
                  <a:srgbClr val="292929"/>
                </a:solidFill>
                <a:latin typeface="Abadi" pitchFamily="34" charset="0"/>
                <a:ea typeface="等线" pitchFamily="0" charset="0"/>
                <a:cs typeface="Lucida Sans"/>
              </a:rPr>
              <a:t>landing_outcomes</a:t>
            </a:r>
            <a:r>
              <a:rPr lang="en-US" altLang="zh-CN" sz="2200" b="0" i="0" u="none" strike="noStrike" kern="1200" cap="none" spc="0" baseline="0">
                <a:solidFill>
                  <a:srgbClr val="292929"/>
                </a:solidFill>
                <a:latin typeface="Abadi" pitchFamily="34" charset="0"/>
                <a:ea typeface="等线" pitchFamily="0" charset="0"/>
                <a:cs typeface="Lucida Sans"/>
              </a:rPr>
              <a:t> in ground pad ,booster versions, </a:t>
            </a:r>
            <a:r>
              <a:rPr lang="en-US" altLang="zh-CN" sz="2200" b="0" i="0" u="none" strike="noStrike" kern="1200" cap="none" spc="0" baseline="0">
                <a:solidFill>
                  <a:srgbClr val="292929"/>
                </a:solidFill>
                <a:latin typeface="Abadi" pitchFamily="34" charset="0"/>
                <a:ea typeface="等线" pitchFamily="0" charset="0"/>
                <a:cs typeface="Lucida Sans"/>
              </a:rPr>
              <a:t>launch_site</a:t>
            </a:r>
            <a:r>
              <a:rPr lang="en-US" altLang="zh-CN" sz="2200" b="0" i="0" u="none" strike="noStrike" kern="1200" cap="none" spc="0" baseline="0">
                <a:solidFill>
                  <a:srgbClr val="292929"/>
                </a:solidFill>
                <a:latin typeface="Abadi" pitchFamily="34" charset="0"/>
                <a:ea typeface="等线" pitchFamily="0" charset="0"/>
                <a:cs typeface="Lucida Sans"/>
              </a:rPr>
              <a:t> for the months in year 2017 records were extracted using the following query: %</a:t>
            </a:r>
            <a:r>
              <a:rPr lang="en-US" altLang="zh-CN" sz="2200" b="0" i="0" u="none" strike="noStrike" kern="1200" cap="none" spc="0" baseline="0">
                <a:solidFill>
                  <a:srgbClr val="292929"/>
                </a:solidFill>
                <a:latin typeface="Abadi" pitchFamily="34" charset="0"/>
                <a:ea typeface="等线" pitchFamily="0" charset="0"/>
                <a:cs typeface="Lucida Sans"/>
              </a:rPr>
              <a:t>sql</a:t>
            </a:r>
            <a:r>
              <a:rPr lang="en-US" altLang="zh-CN" sz="2200" b="0" i="0" u="none" strike="noStrike" kern="1200" cap="none" spc="0" baseline="0">
                <a:solidFill>
                  <a:srgbClr val="292929"/>
                </a:solidFill>
                <a:latin typeface="Abadi" pitchFamily="34" charset="0"/>
                <a:ea typeface="等线" pitchFamily="0" charset="0"/>
                <a:cs typeface="Lucida Sans"/>
              </a:rPr>
              <a:t> SELECT </a:t>
            </a:r>
            <a:r>
              <a:rPr lang="en-US" altLang="zh-CN" sz="2200" b="0" i="0" u="none" strike="noStrike" kern="1200" cap="none" spc="0" baseline="0">
                <a:solidFill>
                  <a:srgbClr val="292929"/>
                </a:solidFill>
                <a:latin typeface="Abadi" pitchFamily="34" charset="0"/>
                <a:ea typeface="等线" pitchFamily="0" charset="0"/>
                <a:cs typeface="Lucida Sans"/>
              </a:rPr>
              <a:t>substr</a:t>
            </a:r>
            <a:r>
              <a:rPr lang="en-US" altLang="zh-CN" sz="2200" b="0" i="0" u="none" strike="noStrike" kern="1200" cap="none" spc="0" baseline="0">
                <a:solidFill>
                  <a:srgbClr val="292929"/>
                </a:solidFill>
                <a:latin typeface="Abadi" pitchFamily="34" charset="0"/>
                <a:ea typeface="等线" pitchFamily="0" charset="0"/>
                <a:cs typeface="Lucida Sans"/>
              </a:rPr>
              <a:t>(Date, 6, 2) AS month, "</a:t>
            </a:r>
            <a:r>
              <a:rPr lang="en-US" altLang="zh-CN" sz="2200" b="0" i="0" u="none" strike="noStrike" kern="1200" cap="none" spc="0" baseline="0">
                <a:solidFill>
                  <a:srgbClr val="292929"/>
                </a:solidFill>
                <a:latin typeface="Abadi" pitchFamily="34" charset="0"/>
                <a:ea typeface="等线" pitchFamily="0" charset="0"/>
                <a:cs typeface="Lucida Sans"/>
              </a:rPr>
              <a:t>Landing_Outcome</a:t>
            </a:r>
            <a:r>
              <a:rPr lang="en-US" altLang="zh-CN" sz="2200" b="0" i="0" u="none" strike="noStrike" kern="1200" cap="none" spc="0" baseline="0">
                <a:solidFill>
                  <a:srgbClr val="292929"/>
                </a:solidFill>
                <a:latin typeface="Abadi" pitchFamily="34" charset="0"/>
                <a:ea typeface="等线" pitchFamily="0" charset="0"/>
                <a:cs typeface="Lucida Sans"/>
              </a:rPr>
              <a:t>", "</a:t>
            </a:r>
            <a:r>
              <a:rPr lang="en-US" altLang="zh-CN" sz="2200" b="0" i="0" u="none" strike="noStrike" kern="1200" cap="none" spc="0" baseline="0">
                <a:solidFill>
                  <a:srgbClr val="292929"/>
                </a:solidFill>
                <a:latin typeface="Abadi" pitchFamily="34" charset="0"/>
                <a:ea typeface="等线" pitchFamily="0" charset="0"/>
                <a:cs typeface="Lucida Sans"/>
              </a:rPr>
              <a:t>Booster_Version</a:t>
            </a:r>
            <a:r>
              <a:rPr lang="en-US" altLang="zh-CN" sz="2200" b="0" i="0" u="none" strike="noStrike" kern="1200" cap="none" spc="0" baseline="0">
                <a:solidFill>
                  <a:srgbClr val="292929"/>
                </a:solidFill>
                <a:latin typeface="Abadi" pitchFamily="34" charset="0"/>
                <a:ea typeface="等线" pitchFamily="0" charset="0"/>
                <a:cs typeface="Lucida Sans"/>
              </a:rPr>
              <a:t>", "</a:t>
            </a:r>
            <a:r>
              <a:rPr lang="en-US" altLang="zh-CN" sz="2200" b="0" i="0" u="none" strike="noStrike" kern="1200" cap="none" spc="0" baseline="0">
                <a:solidFill>
                  <a:srgbClr val="292929"/>
                </a:solidFill>
                <a:latin typeface="Abadi" pitchFamily="34" charset="0"/>
                <a:ea typeface="等线" pitchFamily="0" charset="0"/>
                <a:cs typeface="Lucida Sans"/>
              </a:rPr>
              <a:t>Launch_Site</a:t>
            </a:r>
            <a:r>
              <a:rPr lang="en-US" altLang="zh-CN" sz="2200" b="0" i="0" u="none" strike="noStrike" kern="1200" cap="none" spc="0" baseline="0">
                <a:solidFill>
                  <a:srgbClr val="292929"/>
                </a:solidFill>
                <a:latin typeface="Abadi" pitchFamily="34" charset="0"/>
                <a:ea typeface="等线" pitchFamily="0" charset="0"/>
                <a:cs typeface="Lucida Sans"/>
              </a:rPr>
              <a:t>" FROM SPACEXTBL WHERE </a:t>
            </a:r>
            <a:r>
              <a:rPr lang="en-US" altLang="zh-CN" sz="2200" b="0" i="0" u="none" strike="noStrike" kern="1200" cap="none" spc="0" baseline="0">
                <a:solidFill>
                  <a:srgbClr val="292929"/>
                </a:solidFill>
                <a:latin typeface="Abadi" pitchFamily="34" charset="0"/>
                <a:ea typeface="等线" pitchFamily="0" charset="0"/>
                <a:cs typeface="Lucida Sans"/>
              </a:rPr>
              <a:t>substr</a:t>
            </a:r>
            <a:r>
              <a:rPr lang="en-US" altLang="zh-CN" sz="2200" b="0" i="0" u="none" strike="noStrike" kern="1200" cap="none" spc="0" baseline="0">
                <a:solidFill>
                  <a:srgbClr val="292929"/>
                </a:solidFill>
                <a:latin typeface="Abadi" pitchFamily="34" charset="0"/>
                <a:ea typeface="等线" pitchFamily="0" charset="0"/>
                <a:cs typeface="Lucida Sans"/>
              </a:rPr>
              <a:t>(Date,0,5)="2017" AND "Landing _Outcome" IN ("Success (ground pad)");</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Note: </a:t>
            </a:r>
            <a:r>
              <a:rPr lang="en-US" altLang="zh-CN" sz="2200" b="0" i="0" u="none" strike="noStrike" kern="1200" cap="none" spc="0" baseline="0">
                <a:solidFill>
                  <a:srgbClr val="292929"/>
                </a:solidFill>
                <a:latin typeface="Abadi" pitchFamily="34" charset="0"/>
                <a:ea typeface="等线" pitchFamily="0" charset="0"/>
                <a:cs typeface="Lucida Sans"/>
              </a:rPr>
              <a:t>SQLLite</a:t>
            </a:r>
            <a:r>
              <a:rPr lang="en-US" altLang="zh-CN" sz="2200" b="0" i="0" u="none" strike="noStrike" kern="1200" cap="none" spc="0" baseline="0">
                <a:solidFill>
                  <a:srgbClr val="292929"/>
                </a:solidFill>
                <a:latin typeface="Abadi" pitchFamily="34" charset="0"/>
                <a:ea typeface="等线" pitchFamily="0" charset="0"/>
                <a:cs typeface="Lucida Sans"/>
              </a:rPr>
              <a:t> does not support </a:t>
            </a:r>
            <a:r>
              <a:rPr lang="en-US" altLang="zh-CN" sz="2200" b="0" i="0" u="none" strike="noStrike" kern="1200" cap="none" spc="0" baseline="0">
                <a:solidFill>
                  <a:srgbClr val="292929"/>
                </a:solidFill>
                <a:latin typeface="Abadi" pitchFamily="34" charset="0"/>
                <a:ea typeface="等线" pitchFamily="0" charset="0"/>
                <a:cs typeface="Lucida Sans"/>
              </a:rPr>
              <a:t>monthnames</a:t>
            </a:r>
            <a:r>
              <a:rPr lang="en-US" altLang="zh-CN" sz="2200" b="0" i="0" u="none" strike="noStrike" kern="1200" cap="none" spc="0" baseline="0">
                <a:solidFill>
                  <a:srgbClr val="292929"/>
                </a:solidFill>
                <a:latin typeface="Abadi" pitchFamily="34" charset="0"/>
                <a:ea typeface="等线" pitchFamily="0" charset="0"/>
                <a:cs typeface="Lucida Sans"/>
              </a:rPr>
              <a:t>. So you need to use </a:t>
            </a:r>
            <a:r>
              <a:rPr lang="en-US" altLang="zh-CN" sz="2200" b="0" i="0" u="none" strike="noStrike" kern="1200" cap="none" spc="0" baseline="0">
                <a:solidFill>
                  <a:srgbClr val="292929"/>
                </a:solidFill>
                <a:latin typeface="Abadi" pitchFamily="34" charset="0"/>
                <a:ea typeface="等线" pitchFamily="0" charset="0"/>
                <a:cs typeface="Lucida Sans"/>
              </a:rPr>
              <a:t>substr</a:t>
            </a:r>
            <a:r>
              <a:rPr lang="en-US" altLang="zh-CN" sz="2200" b="0" i="0" u="none" strike="noStrike" kern="1200" cap="none" spc="0" baseline="0">
                <a:solidFill>
                  <a:srgbClr val="292929"/>
                </a:solidFill>
                <a:latin typeface="Abadi" pitchFamily="34" charset="0"/>
                <a:ea typeface="等线" pitchFamily="0" charset="0"/>
                <a:cs typeface="Lucida Sans"/>
              </a:rPr>
              <a:t>(Date,6,2) for month, </a:t>
            </a:r>
            <a:r>
              <a:rPr lang="en-US" altLang="zh-CN" sz="2200" b="0" i="0" u="none" strike="noStrike" kern="1200" cap="none" spc="0" baseline="0">
                <a:solidFill>
                  <a:srgbClr val="292929"/>
                </a:solidFill>
                <a:latin typeface="Abadi" pitchFamily="34" charset="0"/>
                <a:ea typeface="等线" pitchFamily="0" charset="0"/>
                <a:cs typeface="Lucida Sans"/>
              </a:rPr>
              <a:t>substr</a:t>
            </a:r>
            <a:r>
              <a:rPr lang="en-US" altLang="zh-CN" sz="2200" b="0" i="0" u="none" strike="noStrike" kern="1200" cap="none" spc="0" baseline="0">
                <a:solidFill>
                  <a:srgbClr val="292929"/>
                </a:solidFill>
                <a:latin typeface="Abadi" pitchFamily="34" charset="0"/>
                <a:ea typeface="等线" pitchFamily="0" charset="0"/>
                <a:cs typeface="Lucida Sans"/>
              </a:rPr>
              <a:t>(Date,9,2) for date, </a:t>
            </a:r>
            <a:r>
              <a:rPr lang="en-US" altLang="zh-CN" sz="2200" b="0" i="0" u="none" strike="noStrike" kern="1200" cap="none" spc="0" baseline="0">
                <a:solidFill>
                  <a:srgbClr val="292929"/>
                </a:solidFill>
                <a:latin typeface="Abadi" pitchFamily="34" charset="0"/>
                <a:ea typeface="等线" pitchFamily="0" charset="0"/>
                <a:cs typeface="Lucida Sans"/>
              </a:rPr>
              <a:t>substr</a:t>
            </a:r>
            <a:r>
              <a:rPr lang="en-US" altLang="zh-CN" sz="2200" b="0" i="0" u="none" strike="noStrike" kern="1200" cap="none" spc="0" baseline="0">
                <a:solidFill>
                  <a:srgbClr val="292929"/>
                </a:solidFill>
                <a:latin typeface="Abadi" pitchFamily="34" charset="0"/>
                <a:ea typeface="等线" pitchFamily="0" charset="0"/>
                <a:cs typeface="Lucida Sans"/>
              </a:rPr>
              <a:t>(Date,0,5),='2017' for year.</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0" indent="0" algn="l">
              <a:lnSpc>
                <a:spcPct val="100000"/>
              </a:lnSpc>
              <a:spcBef>
                <a:spcPts val="1400"/>
              </a:spcBef>
              <a:spcAft>
                <a:spcPts val="0"/>
              </a:spcAft>
              <a:buNone/>
            </a:pPr>
            <a:endParaRPr lang="zh-CN" altLang="en-US" sz="2800" b="0" i="0" u="none" strike="noStrike" kern="1200" cap="none" spc="0" baseline="0">
              <a:solidFill>
                <a:srgbClr val="292929"/>
              </a:solidFill>
              <a:latin typeface="Abadi" pitchFamily="34" charset="0"/>
              <a:ea typeface="等线" pitchFamily="0" charset="0"/>
              <a:cs typeface="Lucida Sans"/>
            </a:endParaRPr>
          </a:p>
        </p:txBody>
      </p:sp>
      <p:sp>
        <p:nvSpPr>
          <p:cNvPr id="195"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2017 Launch Records</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308732885"/>
      </p:ext>
    </p:extLst>
  </p:cSld>
  <p:clrMapOvr>
    <a:masterClrMapping/>
  </p:clrMapOvr>
</p:sld>
</file>

<file path=ppt/slides/slide34.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9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34</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197"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following query was used to rank the count of landing outcomes (such as Failure (drone ship) or Success (ground pad)) between the date 2010-06-04 and 2017-03-20, in descending order: %</a:t>
            </a:r>
            <a:r>
              <a:rPr lang="en-US" altLang="zh-CN" sz="2200" b="0" i="0" u="none" strike="noStrike" kern="1200" cap="none" spc="0" baseline="0">
                <a:solidFill>
                  <a:srgbClr val="292929"/>
                </a:solidFill>
                <a:latin typeface="Abadi" pitchFamily="34" charset="0"/>
                <a:ea typeface="等线" pitchFamily="0" charset="0"/>
                <a:cs typeface="Lucida Sans"/>
              </a:rPr>
              <a:t>sql</a:t>
            </a:r>
            <a:r>
              <a:rPr lang="en-US" altLang="zh-CN" sz="2200" b="0" i="0" u="none" strike="noStrike" kern="1200" cap="none" spc="0" baseline="0">
                <a:solidFill>
                  <a:srgbClr val="292929"/>
                </a:solidFill>
                <a:latin typeface="Abadi" pitchFamily="34" charset="0"/>
                <a:ea typeface="等线" pitchFamily="0" charset="0"/>
                <a:cs typeface="Lucida Sans"/>
              </a:rPr>
              <a:t> SELECT * FROM SPACEXTBL WHERE "</a:t>
            </a:r>
            <a:r>
              <a:rPr lang="en-US" altLang="zh-CN" sz="2200" b="0" i="0" u="none" strike="noStrike" kern="1200" cap="none" spc="0" baseline="0">
                <a:solidFill>
                  <a:srgbClr val="292929"/>
                </a:solidFill>
                <a:latin typeface="Abadi" pitchFamily="34" charset="0"/>
                <a:ea typeface="等线" pitchFamily="0" charset="0"/>
                <a:cs typeface="Lucida Sans"/>
              </a:rPr>
              <a:t>Landing_Outcome</a:t>
            </a:r>
            <a:r>
              <a:rPr lang="en-US" altLang="zh-CN" sz="2200" b="0" i="0" u="none" strike="noStrike" kern="1200" cap="none" spc="0" baseline="0">
                <a:solidFill>
                  <a:srgbClr val="292929"/>
                </a:solidFill>
                <a:latin typeface="Abadi" pitchFamily="34" charset="0"/>
                <a:ea typeface="等线" pitchFamily="0" charset="0"/>
                <a:cs typeface="Lucida Sans"/>
              </a:rPr>
              <a:t>" = "Success (ground pad)" OR "</a:t>
            </a:r>
            <a:r>
              <a:rPr lang="en-US" altLang="zh-CN" sz="2200" b="0" i="0" u="none" strike="noStrike" kern="1200" cap="none" spc="0" baseline="0">
                <a:solidFill>
                  <a:srgbClr val="292929"/>
                </a:solidFill>
                <a:latin typeface="Abadi" pitchFamily="34" charset="0"/>
                <a:ea typeface="等线" pitchFamily="0" charset="0"/>
                <a:cs typeface="Lucida Sans"/>
              </a:rPr>
              <a:t>Landing_Outcome</a:t>
            </a:r>
            <a:r>
              <a:rPr lang="en-US" altLang="zh-CN" sz="2200" b="0" i="0" u="none" strike="noStrike" kern="1200" cap="none" spc="0" baseline="0">
                <a:solidFill>
                  <a:srgbClr val="292929"/>
                </a:solidFill>
                <a:latin typeface="Abadi" pitchFamily="34" charset="0"/>
                <a:ea typeface="等线" pitchFamily="0" charset="0"/>
                <a:cs typeface="Lucida Sans"/>
              </a:rPr>
              <a:t>" = "Failure (drone ship)" AND ("Date" BETWEEN '2010-06-04' AND '2017-03-20') ORDER BY "Date" DESC;</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output of the query is </a:t>
            </a:r>
            <a:r>
              <a:rPr lang="en-US" altLang="zh-CN" sz="2200" b="0" i="0" u="none" strike="noStrike" kern="1200" cap="none" spc="0" baseline="0">
                <a:solidFill>
                  <a:srgbClr val="292929"/>
                </a:solidFill>
                <a:latin typeface="Abadi" pitchFamily="34" charset="0"/>
                <a:ea typeface="等线" pitchFamily="0" charset="0"/>
                <a:cs typeface="Lucida Sans"/>
              </a:rPr>
              <a:t>summarised</a:t>
            </a:r>
            <a:r>
              <a:rPr lang="en-US" altLang="zh-CN" sz="2200" b="0" i="0" u="none" strike="noStrike" kern="1200" cap="none" spc="0" baseline="0">
                <a:solidFill>
                  <a:srgbClr val="292929"/>
                </a:solidFill>
                <a:latin typeface="Abadi" pitchFamily="34" charset="0"/>
                <a:ea typeface="等线" pitchFamily="0" charset="0"/>
                <a:cs typeface="Lucida Sans"/>
              </a:rPr>
              <a:t> in the table in the next slide. Please note that the entire table could not fit in one page, please refer to GitHub link to see the full table: </a:t>
            </a:r>
            <a:r>
              <a:rPr lang="en-US" altLang="zh-CN" sz="2200" b="0" i="0" u="none" strike="noStrike" kern="1200" cap="none" spc="0" baseline="0">
                <a:solidFill>
                  <a:srgbClr val="292929"/>
                </a:solidFill>
                <a:latin typeface="Calibri" pitchFamily="0" charset="0"/>
                <a:ea typeface="Calibri" pitchFamily="0" charset="0"/>
                <a:cs typeface="Calibri" pitchFamily="0" charset="0"/>
              </a:rPr>
              <a:t>https://github.com/JustAGeologist/Data-Science-and-Machine-Learning-Capstone-Project/blob/30dc6df849cb4b2a365195cb4ae9f234ee67a8f2/4-jupyter-labs-eda-sql-edx_sqllite.ipynb</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19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2800" b="0" i="0" u="none" strike="noStrike" kern="1200" cap="none" spc="0" baseline="0">
                <a:solidFill>
                  <a:srgbClr val="0B49CB"/>
                </a:solidFill>
                <a:latin typeface="Abadi" pitchFamily="34" charset="0"/>
                <a:ea typeface="IBM Plex Mono SemiBold" pitchFamily="49" charset="0"/>
                <a:cs typeface="IBM Plex Mono SemiBold" pitchFamily="49" charset="0"/>
              </a:rPr>
              <a:t>Rank Landing Outcomes Between 2010-06-04 and 2017-03-20</a:t>
            </a:r>
            <a:endParaRPr lang="zh-CN" altLang="en-US" sz="28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923936345"/>
      </p:ext>
    </p:extLst>
  </p:cSld>
  <p:clrMapOvr>
    <a:masterClrMapping/>
  </p:clrMapOvr>
</p:sld>
</file>

<file path=ppt/slides/slide35.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199"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35</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00" name="文本框"/>
          <p:cNvSpPr>
            <a:spLocks noGrp="1"/>
          </p:cNvSpPr>
          <p:nvPr>
            <p:ph type="body" idx="4294967295"/>
          </p:nvPr>
        </p:nvSpPr>
        <p:spPr>
          <a:xfrm rot="0">
            <a:off x="770010" y="1438763"/>
            <a:ext cx="9745589" cy="477336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output of the query is </a:t>
            </a:r>
            <a:r>
              <a:rPr lang="en-US" altLang="zh-CN" sz="2200" b="0" i="0" u="none" strike="noStrike" kern="1200" cap="none" spc="0" baseline="0">
                <a:solidFill>
                  <a:srgbClr val="292929"/>
                </a:solidFill>
                <a:latin typeface="Abadi" pitchFamily="34" charset="0"/>
                <a:ea typeface="等线" pitchFamily="0" charset="0"/>
                <a:cs typeface="Lucida Sans"/>
              </a:rPr>
              <a:t>summarised</a:t>
            </a:r>
            <a:r>
              <a:rPr lang="en-US" altLang="zh-CN" sz="2200" b="0" i="0" u="none" strike="noStrike" kern="1200" cap="none" spc="0" baseline="0">
                <a:solidFill>
                  <a:srgbClr val="292929"/>
                </a:solidFill>
                <a:latin typeface="Abadi" pitchFamily="34" charset="0"/>
                <a:ea typeface="等线" pitchFamily="0" charset="0"/>
                <a:cs typeface="Lucida Sans"/>
              </a:rPr>
              <a:t> in the table:: </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201"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2800" b="0" i="0" u="none" strike="noStrike" kern="1200" cap="none" spc="0" baseline="0">
                <a:solidFill>
                  <a:srgbClr val="0B49CB"/>
                </a:solidFill>
                <a:latin typeface="Abadi" pitchFamily="34" charset="0"/>
                <a:ea typeface="IBM Plex Mono SemiBold" pitchFamily="49" charset="0"/>
                <a:cs typeface="IBM Plex Mono SemiBold" pitchFamily="49" charset="0"/>
              </a:rPr>
              <a:t>Rank Landing Outcomes Between 2010-06-04 and 2017-03-20</a:t>
            </a:r>
            <a:endParaRPr lang="zh-CN" altLang="en-US" sz="28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202" name="图片" descr="Une image contenant texte, capture d’écran, Police, nombre&#10;&#10;Description générée automatiquement"/>
          <p:cNvPicPr>
            <a:picLocks noChangeAspect="1"/>
          </p:cNvPicPr>
          <p:nvPr/>
        </p:nvPicPr>
        <p:blipFill>
          <a:blip r:embed="rId2" cstate="print"/>
          <a:stretch>
            <a:fillRect/>
          </a:stretch>
        </p:blipFill>
        <p:spPr>
          <a:xfrm rot="0">
            <a:off x="2341226" y="2098431"/>
            <a:ext cx="6982009" cy="4759570"/>
          </a:xfrm>
          <a:prstGeom prst="rect"/>
          <a:noFill/>
          <a:ln w="12700" cmpd="sng" cap="flat">
            <a:noFill/>
            <a:prstDash val="solid"/>
            <a:miter/>
          </a:ln>
        </p:spPr>
      </p:pic>
    </p:spTree>
    <p:extLst>
      <p:ext uri="{BB962C8B-B14F-4D97-AF65-F5344CB8AC3E}">
        <p14:creationId xmlns:p14="http://schemas.microsoft.com/office/powerpoint/2010/main" val="2134965946"/>
      </p:ext>
    </p:extLst>
  </p:cSld>
  <p:clrMapOvr>
    <a:masterClrMapping/>
  </p:clrMapOvr>
</p:sld>
</file>

<file path=ppt/slides/slide36.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03" name="矩形"/>
          <p:cNvSpPr>
            <a:spLocks/>
          </p:cNvSpPr>
          <p:nvPr/>
        </p:nvSpPr>
        <p:spPr>
          <a:xfrm rot="0">
            <a:off x="797970" y="2529746"/>
            <a:ext cx="1058303" cy="369332"/>
          </a:xfrm>
          <a:prstGeom prst="rect"/>
          <a:solidFill>
            <a:srgbClr val="0948CB"/>
          </a:solidFill>
          <a:ln w="12700" cmpd="sng" cap="flat">
            <a:noFill/>
            <a:prstDash val="solid"/>
            <a:miter/>
          </a:ln>
        </p:spPr>
        <p:txBody>
          <a:bodyPr vert="horz" wrap="non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bg1"/>
                </a:solidFill>
                <a:latin typeface="Calibri" pitchFamily="0" charset="0"/>
                <a:ea typeface="等线" pitchFamily="0" charset="0"/>
                <a:cs typeface="Calibri" pitchFamily="0" charset="0"/>
              </a:rPr>
              <a:t>Section 3</a:t>
            </a:r>
            <a:endParaRPr lang="zh-CN" altLang="en-US" sz="1800" b="0" i="0" u="none" strike="noStrike" kern="1200" cap="none" spc="0" baseline="0">
              <a:solidFill>
                <a:schemeClr val="bg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917747775"/>
      </p:ext>
    </p:extLst>
  </p:cSld>
  <p:clrMapOvr>
    <a:masterClrMapping/>
  </p:clrMapOvr>
</p:sld>
</file>

<file path=ppt/slides/slide37.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04"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37</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05"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interactive folium map includes all launch sites’ location markers.</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All launch sites seem to be in coastal areas the southern part of the US, close to the cancer tropic line.</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0" indent="0" algn="l">
              <a:lnSpc>
                <a:spcPct val="100000"/>
              </a:lnSpc>
              <a:spcBef>
                <a:spcPts val="1400"/>
              </a:spcBef>
              <a:spcAft>
                <a:spcPts val="0"/>
              </a:spcAft>
              <a:buNone/>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endParaRPr lang="zh-CN" altLang="en-US" sz="2800" b="0" i="0" u="none" strike="noStrike" kern="1200" cap="none" spc="0" baseline="0">
              <a:solidFill>
                <a:srgbClr val="000000"/>
              </a:solidFill>
              <a:latin typeface="Calibri" pitchFamily="0" charset="0"/>
              <a:ea typeface="Calibri" pitchFamily="0" charset="0"/>
              <a:cs typeface="Calibri" pitchFamily="0" charset="0"/>
            </a:endParaRPr>
          </a:p>
        </p:txBody>
      </p:sp>
      <p:sp>
        <p:nvSpPr>
          <p:cNvPr id="206"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Map of all launch sites</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207" name="图片" descr="Une image contenant texte, carte, atlas&#10;&#10;Description générée automatiquement"/>
          <p:cNvPicPr>
            <a:picLocks noChangeAspect="1"/>
          </p:cNvPicPr>
          <p:nvPr/>
        </p:nvPicPr>
        <p:blipFill>
          <a:blip r:embed="rId2" cstate="print"/>
          <a:stretch>
            <a:fillRect/>
          </a:stretch>
        </p:blipFill>
        <p:spPr>
          <a:xfrm rot="0">
            <a:off x="2174998" y="3336681"/>
            <a:ext cx="6951051" cy="3091962"/>
          </a:xfrm>
          <a:prstGeom prst="rect"/>
          <a:noFill/>
          <a:ln w="12700" cmpd="sng" cap="flat">
            <a:noFill/>
            <a:prstDash val="solid"/>
            <a:miter/>
          </a:ln>
        </p:spPr>
      </p:pic>
    </p:spTree>
    <p:extLst>
      <p:ext uri="{BB962C8B-B14F-4D97-AF65-F5344CB8AC3E}">
        <p14:creationId xmlns:p14="http://schemas.microsoft.com/office/powerpoint/2010/main" val="615755790"/>
      </p:ext>
    </p:extLst>
  </p:cSld>
  <p:clrMapOvr>
    <a:masterClrMapping/>
  </p:clrMapOvr>
</p:sld>
</file>

<file path=ppt/slides/slide38.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08"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38</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09" name="文本框"/>
          <p:cNvSpPr>
            <a:spLocks noGrp="1"/>
          </p:cNvSpPr>
          <p:nvPr>
            <p:ph type="body" idx="4294967295"/>
          </p:nvPr>
        </p:nvSpPr>
        <p:spPr>
          <a:xfrm rot="0">
            <a:off x="770010" y="1825625"/>
            <a:ext cx="9745589" cy="435133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Replace &lt;Folium map screenshot 2&gt; title with an appropriate title</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Calibri" pitchFamily="0" charset="0"/>
                <a:cs typeface="Calibri" pitchFamily="0" charset="0"/>
              </a:rPr>
              <a:t>Explore the folium</a:t>
            </a:r>
            <a:r>
              <a:rPr lang="en-US" altLang="zh-CN" sz="2200" b="0" i="0" u="none" strike="noStrike" kern="1200" cap="none" spc="0" baseline="0">
                <a:solidFill>
                  <a:srgbClr val="292929"/>
                </a:solidFill>
                <a:latin typeface="Abadi" pitchFamily="34" charset="0"/>
                <a:ea typeface="等线" pitchFamily="0" charset="0"/>
                <a:cs typeface="Lucida Sans"/>
              </a:rPr>
              <a:t> map and make a proper screenshot to show the color-labeled launch outcomes on the map</a:t>
            </a:r>
            <a:endParaRPr lang="en-US" altLang="zh-CN" sz="28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Explain the important elements and findings on the screenshot</a:t>
            </a:r>
            <a:endParaRPr lang="en-US" altLang="zh-CN" sz="28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400"/>
              </a:spcBef>
              <a:spcAft>
                <a:spcPts val="0"/>
              </a:spcAft>
              <a:buFont typeface="Arial" pitchFamily="34" charset="0"/>
              <a:buChar char="•"/>
            </a:pPr>
            <a:endParaRPr lang="zh-CN" altLang="en-US" sz="2800" b="0" i="0" u="none" strike="noStrike" kern="1200" cap="none" spc="0" baseline="0">
              <a:solidFill>
                <a:srgbClr val="292929"/>
              </a:solidFill>
              <a:latin typeface="Calibri" pitchFamily="0" charset="0"/>
              <a:ea typeface="等线" pitchFamily="0" charset="0"/>
              <a:cs typeface="Lucida Sans"/>
            </a:endParaRPr>
          </a:p>
        </p:txBody>
      </p:sp>
      <p:sp>
        <p:nvSpPr>
          <p:cNvPr id="210"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&lt;Folium Map Screenshot 2&gt;</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822062775"/>
      </p:ext>
    </p:extLst>
  </p:cSld>
  <p:clrMapOvr>
    <a:masterClrMapping/>
  </p:clrMapOvr>
</p:sld>
</file>

<file path=ppt/slides/slide39.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11"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39</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12" name="文本框"/>
          <p:cNvSpPr>
            <a:spLocks noGrp="1"/>
          </p:cNvSpPr>
          <p:nvPr>
            <p:ph type="body" idx="4294967295"/>
          </p:nvPr>
        </p:nvSpPr>
        <p:spPr>
          <a:xfrm rot="0">
            <a:off x="770010" y="1702411"/>
            <a:ext cx="10977611" cy="4314825"/>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Launch site VAFB SLC 4E is 1.39km from the highway and the coast, and 14.01km away from the nearest city</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location is strategic for testing of rocket launches but also allows for supply of parts and workforce.</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213"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2800" b="0" i="0" u="none" strike="noStrike" kern="1200" cap="none" spc="0" baseline="0">
                <a:solidFill>
                  <a:srgbClr val="0B49CB"/>
                </a:solidFill>
                <a:latin typeface="Abadi" pitchFamily="34" charset="0"/>
                <a:ea typeface="IBM Plex Mono SemiBold" pitchFamily="49" charset="0"/>
                <a:cs typeface="IBM Plex Mono SemiBold" pitchFamily="49" charset="0"/>
              </a:rPr>
              <a:t>Map of proximity of launch site to the coast, city and highway</a:t>
            </a:r>
            <a:endParaRPr lang="zh-CN" altLang="en-US" sz="28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214" name="图片" descr="Une image contenant carte, texte, atlas, diagramme&#10;&#10;Description générée automatiquement"/>
          <p:cNvPicPr>
            <a:picLocks noChangeAspect="1"/>
          </p:cNvPicPr>
          <p:nvPr/>
        </p:nvPicPr>
        <p:blipFill>
          <a:blip r:embed="rId2" cstate="print"/>
          <a:stretch>
            <a:fillRect/>
          </a:stretch>
        </p:blipFill>
        <p:spPr>
          <a:xfrm rot="0">
            <a:off x="3553923" y="3243995"/>
            <a:ext cx="5939936" cy="3464902"/>
          </a:xfrm>
          <a:prstGeom prst="rect"/>
          <a:noFill/>
          <a:ln w="12700" cmpd="sng" cap="flat">
            <a:noFill/>
            <a:prstDash val="solid"/>
            <a:miter/>
          </a:ln>
        </p:spPr>
      </p:pic>
    </p:spTree>
    <p:extLst>
      <p:ext uri="{BB962C8B-B14F-4D97-AF65-F5344CB8AC3E}">
        <p14:creationId xmlns:p14="http://schemas.microsoft.com/office/powerpoint/2010/main" val="1128482865"/>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60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4</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7" name="矩形"/>
          <p:cNvSpPr>
            <a:spLocks/>
          </p:cNvSpPr>
          <p:nvPr/>
        </p:nvSpPr>
        <p:spPr>
          <a:xfrm rot="0">
            <a:off x="828068" y="538650"/>
            <a:ext cx="10530114"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Introduction</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
        <p:nvSpPr>
          <p:cNvPr id="28" name="矩形"/>
          <p:cNvSpPr>
            <a:spLocks/>
          </p:cNvSpPr>
          <p:nvPr/>
        </p:nvSpPr>
        <p:spPr>
          <a:xfrm rot="0">
            <a:off x="819175" y="1576953"/>
            <a:ext cx="10576276" cy="4248816"/>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eaLnBrk="1" latinLnBrk="0" hangingPunct="1">
              <a:lnSpc>
                <a:spcPct val="120000"/>
              </a:lnSpc>
              <a:spcBef>
                <a:spcPts val="1400"/>
              </a:spcBef>
              <a:spcAft>
                <a:spcPts val="0"/>
              </a:spcAft>
              <a:buFont typeface="Arial" pitchFamily="34" charset="0"/>
              <a:buChar char="•"/>
            </a:pPr>
            <a:r>
              <a:rPr lang="en-US" altLang="zh-CN" sz="1500" b="0" i="0" u="none" strike="noStrike" kern="1200" cap="none" spc="0" baseline="0">
                <a:solidFill>
                  <a:srgbClr val="292929"/>
                </a:solidFill>
                <a:latin typeface="Abadi" pitchFamily="34" charset="0"/>
                <a:ea typeface="等线" pitchFamily="0" charset="0"/>
                <a:cs typeface="Calibri" pitchFamily="0" charset="0"/>
              </a:rPr>
              <a:t>In this capstone project, our objective is to predict  whether the Falcon 9 first stage will land successfully. The advertised price of a Falcon 9 rocket launch (on Space X's website) is 62 million US dollars each whereas other providers advertise costs upwards of 165 million US dollars. The difference in price can be explained by the fact SpaceX reuses the first stage of their rocket launch. Therefore if we can determine if the first stage will land, we can determine the cost of a launch. This information can be used if an alternate company wants to bid against SpaceX for a rocket launch. This project involves data science techniques such as data analysis, data visualization, and machine learning by using Python.</a:t>
            </a:r>
            <a:endParaRPr lang="en-US" altLang="zh-CN" sz="15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20000"/>
              </a:lnSpc>
              <a:spcBef>
                <a:spcPts val="1400"/>
              </a:spcBef>
              <a:spcAft>
                <a:spcPts val="0"/>
              </a:spcAft>
              <a:buFont typeface="Arial" pitchFamily="34" charset="0"/>
              <a:buChar char="•"/>
            </a:pPr>
            <a:r>
              <a:rPr lang="en-US" altLang="zh-CN" sz="1500" b="0" i="0" u="none" strike="noStrike" kern="1200" cap="none" spc="0" baseline="0">
                <a:solidFill>
                  <a:srgbClr val="292929"/>
                </a:solidFill>
                <a:latin typeface="Abadi" pitchFamily="34" charset="0"/>
                <a:ea typeface="等线" pitchFamily="0" charset="0"/>
                <a:cs typeface="Calibri" pitchFamily="0" charset="0"/>
              </a:rPr>
              <a:t>The project is split into 4 parts, where the data is first collected through </a:t>
            </a:r>
            <a:r>
              <a:rPr lang="en-US" altLang="zh-CN" sz="1500" b="0" i="0" u="none" strike="noStrike" kern="1200" cap="none" spc="0" baseline="0">
                <a:solidFill>
                  <a:srgbClr val="292929"/>
                </a:solidFill>
                <a:latin typeface="Abadi" pitchFamily="34" charset="0"/>
                <a:ea typeface="等线" pitchFamily="0" charset="0"/>
                <a:cs typeface="Calibri" pitchFamily="0" charset="0"/>
              </a:rPr>
              <a:t>webscraping</a:t>
            </a:r>
            <a:r>
              <a:rPr lang="en-US" altLang="zh-CN" sz="1500" b="0" i="0" u="none" strike="noStrike" kern="1200" cap="none" spc="0" baseline="0">
                <a:solidFill>
                  <a:srgbClr val="292929"/>
                </a:solidFill>
                <a:latin typeface="Abadi" pitchFamily="34" charset="0"/>
                <a:ea typeface="等线" pitchFamily="0" charset="0"/>
                <a:cs typeface="Calibri" pitchFamily="0" charset="0"/>
              </a:rPr>
              <a:t> and focus is given on understanding the dataset. The data is then wrangled in Python. Exploratory Data Analysis is performed using SQL and using Pandas and Matplotlib in Python). Interactive visual analytics were then created using </a:t>
            </a:r>
            <a:r>
              <a:rPr lang="en-US" altLang="zh-CN" sz="1500" b="0" i="0" u="none" strike="noStrike" kern="1200" cap="none" spc="0" baseline="0">
                <a:solidFill>
                  <a:srgbClr val="292929"/>
                </a:solidFill>
                <a:latin typeface="Abadi" pitchFamily="34" charset="0"/>
                <a:ea typeface="等线" pitchFamily="0" charset="0"/>
                <a:cs typeface="Calibri" pitchFamily="0" charset="0"/>
              </a:rPr>
              <a:t>FoliumBuild</a:t>
            </a:r>
            <a:r>
              <a:rPr lang="en-US" altLang="zh-CN" sz="1500" b="0" i="0" u="none" strike="noStrike" kern="1200" cap="none" spc="0" baseline="0">
                <a:solidFill>
                  <a:srgbClr val="292929"/>
                </a:solidFill>
                <a:latin typeface="Abadi" pitchFamily="34" charset="0"/>
                <a:ea typeface="等线" pitchFamily="0" charset="0"/>
                <a:cs typeface="Calibri" pitchFamily="0" charset="0"/>
              </a:rPr>
              <a:t> and an interactive dashboard was created in </a:t>
            </a:r>
            <a:r>
              <a:rPr lang="en-US" altLang="zh-CN" sz="1500" b="0" i="0" u="none" strike="noStrike" kern="1200" cap="none" spc="0" baseline="0">
                <a:solidFill>
                  <a:srgbClr val="292929"/>
                </a:solidFill>
                <a:latin typeface="Abadi" pitchFamily="34" charset="0"/>
                <a:ea typeface="等线" pitchFamily="0" charset="0"/>
                <a:cs typeface="Calibri" pitchFamily="0" charset="0"/>
              </a:rPr>
              <a:t>Plotly</a:t>
            </a:r>
            <a:r>
              <a:rPr lang="en-US" altLang="zh-CN" sz="1500" b="0" i="0" u="none" strike="noStrike" kern="1200" cap="none" spc="0" baseline="0">
                <a:solidFill>
                  <a:srgbClr val="292929"/>
                </a:solidFill>
                <a:latin typeface="Abadi" pitchFamily="34" charset="0"/>
                <a:ea typeface="等线" pitchFamily="0" charset="0"/>
                <a:cs typeface="Calibri" pitchFamily="0" charset="0"/>
              </a:rPr>
              <a:t> Dash. Finally, predictive classification models were tested and validated in python. The data driven insights will be presented in this report.</a:t>
            </a:r>
            <a:endParaRPr lang="zh-CN" altLang="en-US" sz="1500" b="0" i="0" u="none" strike="noStrike" kern="1200" cap="none" spc="0" baseline="0">
              <a:solidFill>
                <a:srgbClr val="292929"/>
              </a:solidFill>
              <a:latin typeface="Abadi" pitchFamily="34" charset="0"/>
              <a:ea typeface="等线" pitchFamily="0" charset="0"/>
              <a:cs typeface="Calibri" pitchFamily="0" charset="0"/>
            </a:endParaRPr>
          </a:p>
        </p:txBody>
      </p:sp>
    </p:spTree>
    <p:extLst>
      <p:ext uri="{BB962C8B-B14F-4D97-AF65-F5344CB8AC3E}">
        <p14:creationId xmlns:p14="http://schemas.microsoft.com/office/powerpoint/2010/main" val="1596660643"/>
      </p:ext>
    </p:extLst>
  </p:cSld>
  <p:clrMapOvr>
    <a:masterClrMapping/>
  </p:clrMapOvr>
</p:sld>
</file>

<file path=ppt/slides/slide40.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15" name="矩形"/>
          <p:cNvSpPr>
            <a:spLocks/>
          </p:cNvSpPr>
          <p:nvPr/>
        </p:nvSpPr>
        <p:spPr>
          <a:xfrm rot="0">
            <a:off x="797970" y="2529746"/>
            <a:ext cx="1058303" cy="369332"/>
          </a:xfrm>
          <a:prstGeom prst="rect"/>
          <a:solidFill>
            <a:srgbClr val="0948CB"/>
          </a:solidFill>
          <a:ln w="12700" cmpd="sng" cap="flat">
            <a:noFill/>
            <a:prstDash val="solid"/>
            <a:miter/>
          </a:ln>
        </p:spPr>
        <p:txBody>
          <a:bodyPr vert="horz" wrap="non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bg1"/>
                </a:solidFill>
                <a:latin typeface="Calibri" pitchFamily="0" charset="0"/>
                <a:ea typeface="等线" pitchFamily="0" charset="0"/>
                <a:cs typeface="Calibri" pitchFamily="0" charset="0"/>
              </a:rPr>
              <a:t>Section 4</a:t>
            </a:r>
            <a:endParaRPr lang="zh-CN" altLang="en-US" sz="1800" b="0" i="0" u="none" strike="noStrike" kern="1200" cap="none" spc="0" baseline="0">
              <a:solidFill>
                <a:schemeClr val="bg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80739208"/>
      </p:ext>
    </p:extLst>
  </p:cSld>
  <p:clrMapOvr>
    <a:masterClrMapping/>
  </p:clrMapOvr>
</p:sld>
</file>

<file path=ppt/slides/slide41.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1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41</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17" name="文本框"/>
          <p:cNvSpPr>
            <a:spLocks noGrp="1"/>
          </p:cNvSpPr>
          <p:nvPr>
            <p:ph type="body" idx="4294967295"/>
          </p:nvPr>
        </p:nvSpPr>
        <p:spPr>
          <a:xfrm rot="0">
            <a:off x="770010" y="1755287"/>
            <a:ext cx="9745589" cy="1537800"/>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Most (41.7%) successful launches have been launched from launch site KSC-LC-39A. The smallest proportion of successful launches were launched from CCAFS SLC 40.</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21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Piechart</a:t>
            </a: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 of launch </a:t>
            </a: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succes</a:t>
            </a: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 counts for all sites</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219" name="图片" descr="Une image contenant texte, capture d’écran, diagramme, Police&#10;&#10;Description générée automatiquement"/>
          <p:cNvPicPr>
            <a:picLocks noChangeAspect="1"/>
          </p:cNvPicPr>
          <p:nvPr/>
        </p:nvPicPr>
        <p:blipFill>
          <a:blip r:embed="rId2" cstate="print"/>
          <a:srcRect b="5712" l="-243" r="357"/>
          <a:stretch>
            <a:fillRect/>
          </a:stretch>
        </p:blipFill>
        <p:spPr>
          <a:xfrm rot="0">
            <a:off x="747622" y="2797429"/>
            <a:ext cx="10702722" cy="3832754"/>
          </a:xfrm>
          <a:prstGeom prst="rect"/>
          <a:noFill/>
          <a:ln w="12700" cmpd="sng" cap="flat">
            <a:noFill/>
            <a:prstDash val="solid"/>
            <a:miter/>
          </a:ln>
        </p:spPr>
      </p:pic>
    </p:spTree>
    <p:extLst>
      <p:ext uri="{BB962C8B-B14F-4D97-AF65-F5344CB8AC3E}">
        <p14:creationId xmlns:p14="http://schemas.microsoft.com/office/powerpoint/2010/main" val="132851494"/>
      </p:ext>
    </p:extLst>
  </p:cSld>
  <p:clrMapOvr>
    <a:masterClrMapping/>
  </p:clrMapOvr>
</p:sld>
</file>

<file path=ppt/slides/slide42.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20"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42</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21" name="文本框"/>
          <p:cNvSpPr>
            <a:spLocks noGrp="1"/>
          </p:cNvSpPr>
          <p:nvPr>
            <p:ph type="body" idx="4294967295"/>
          </p:nvPr>
        </p:nvSpPr>
        <p:spPr>
          <a:xfrm rot="0">
            <a:off x="757472" y="1755287"/>
            <a:ext cx="10528138" cy="1420569"/>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KSC LC 39A is the launch site with highest launch success ratio (1= success and 0=fail)</a:t>
            </a:r>
            <a:endParaRPr lang="en-US" altLang="zh-CN" sz="2800" b="0" i="0" u="none" strike="noStrike" kern="1200" cap="none" spc="0" baseline="0">
              <a:solidFill>
                <a:srgbClr val="292929"/>
              </a:solidFill>
              <a:latin typeface="Abadi" pitchFamily="34" charset="0"/>
              <a:ea typeface="等线" pitchFamily="0" charset="0"/>
              <a:cs typeface="Lucida Sans"/>
            </a:endParaRPr>
          </a:p>
          <a:p>
            <a:pPr marL="0" indent="0" algn="l">
              <a:lnSpc>
                <a:spcPct val="100000"/>
              </a:lnSpc>
              <a:spcBef>
                <a:spcPts val="1400"/>
              </a:spcBef>
              <a:spcAft>
                <a:spcPts val="0"/>
              </a:spcAft>
              <a:buNone/>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90000"/>
              </a:lnSpc>
              <a:spcBef>
                <a:spcPts val="1000"/>
              </a:spcBef>
              <a:spcAft>
                <a:spcPts val="0"/>
              </a:spcAft>
              <a:buFont typeface="Arial" pitchFamily="34" charset="0"/>
              <a:buChar char="•"/>
            </a:pPr>
            <a:endParaRPr lang="zh-CN" altLang="en-US" sz="2800" b="0" i="0" u="none" strike="noStrike" kern="1200" cap="none" spc="0" baseline="0">
              <a:solidFill>
                <a:srgbClr val="000000"/>
              </a:solidFill>
              <a:latin typeface="Calibri" pitchFamily="0" charset="0"/>
              <a:ea typeface="Calibri" pitchFamily="0" charset="0"/>
              <a:cs typeface="Calibri" pitchFamily="0" charset="0"/>
            </a:endParaRPr>
          </a:p>
        </p:txBody>
      </p:sp>
      <p:sp>
        <p:nvSpPr>
          <p:cNvPr id="222"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Piechart</a:t>
            </a: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 for launch site KSC LC 39A</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223" name="图片" descr="Une image contenant texte, capture d’écran, diagramme&#10;&#10;Description générée automatiquement"/>
          <p:cNvPicPr>
            <a:picLocks noChangeAspect="1"/>
          </p:cNvPicPr>
          <p:nvPr/>
        </p:nvPicPr>
        <p:blipFill>
          <a:blip r:embed="rId2" cstate="print"/>
          <a:stretch>
            <a:fillRect/>
          </a:stretch>
        </p:blipFill>
        <p:spPr>
          <a:xfrm rot="0">
            <a:off x="762001" y="2575339"/>
            <a:ext cx="10386647" cy="3852644"/>
          </a:xfrm>
          <a:prstGeom prst="rect"/>
          <a:noFill/>
          <a:ln w="12700" cmpd="sng" cap="flat">
            <a:noFill/>
            <a:prstDash val="solid"/>
            <a:miter/>
          </a:ln>
        </p:spPr>
      </p:pic>
    </p:spTree>
    <p:extLst>
      <p:ext uri="{BB962C8B-B14F-4D97-AF65-F5344CB8AC3E}">
        <p14:creationId xmlns:p14="http://schemas.microsoft.com/office/powerpoint/2010/main" val="1843560183"/>
      </p:ext>
    </p:extLst>
  </p:cSld>
  <p:clrMapOvr>
    <a:masterClrMapping/>
  </p:clrMapOvr>
</p:sld>
</file>

<file path=ppt/slides/slide43.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24"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43</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25" name="文本框"/>
          <p:cNvSpPr>
            <a:spLocks noGrp="1"/>
          </p:cNvSpPr>
          <p:nvPr>
            <p:ph type="body" idx="4294967295"/>
          </p:nvPr>
        </p:nvSpPr>
        <p:spPr>
          <a:xfrm rot="0">
            <a:off x="770011" y="1755287"/>
            <a:ext cx="10485000" cy="210050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payload range between 2000 kg and 4000 kg has the highest success rate (class=1 is success). </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FT booster versions have the highest success rate.</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226"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2200" b="0" i="0" u="none" strike="noStrike" kern="1200" cap="none" spc="0" baseline="0">
                <a:solidFill>
                  <a:srgbClr val="0B49CB"/>
                </a:solidFill>
                <a:latin typeface="Abadi" pitchFamily="34" charset="0"/>
                <a:ea typeface="IBM Plex Mono SemiBold" pitchFamily="49" charset="0"/>
                <a:cs typeface="IBM Plex Mono SemiBold" pitchFamily="49" charset="0"/>
              </a:rPr>
              <a:t>Payload vs Launch Outcome scatter plot for all sites with payload range slider</a:t>
            </a:r>
            <a:endParaRPr lang="zh-CN" altLang="en-US" sz="22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pic>
        <p:nvPicPr>
          <p:cNvPr id="227" name="图片" descr="Une image contenant texte, capture d’écran, nombre, Tracé&#10;&#10;Description générée automatiquement"/>
          <p:cNvPicPr>
            <a:picLocks noChangeAspect="1"/>
          </p:cNvPicPr>
          <p:nvPr/>
        </p:nvPicPr>
        <p:blipFill>
          <a:blip r:embed="rId2" cstate="print"/>
          <a:stretch>
            <a:fillRect/>
          </a:stretch>
        </p:blipFill>
        <p:spPr>
          <a:xfrm rot="0">
            <a:off x="1418491" y="3125188"/>
            <a:ext cx="8335108" cy="3491502"/>
          </a:xfrm>
          <a:prstGeom prst="rect"/>
          <a:noFill/>
          <a:ln w="12700" cmpd="sng" cap="flat">
            <a:noFill/>
            <a:prstDash val="solid"/>
            <a:miter/>
          </a:ln>
        </p:spPr>
      </p:pic>
    </p:spTree>
    <p:extLst>
      <p:ext uri="{BB962C8B-B14F-4D97-AF65-F5344CB8AC3E}">
        <p14:creationId xmlns:p14="http://schemas.microsoft.com/office/powerpoint/2010/main" val="1629025563"/>
      </p:ext>
    </p:extLst>
  </p:cSld>
  <p:clrMapOvr>
    <a:masterClrMapping/>
  </p:clrMapOvr>
</p:sld>
</file>

<file path=ppt/slides/slide44.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28" name="矩形"/>
          <p:cNvSpPr>
            <a:spLocks/>
          </p:cNvSpPr>
          <p:nvPr/>
        </p:nvSpPr>
        <p:spPr>
          <a:xfrm rot="0">
            <a:off x="797970" y="2529746"/>
            <a:ext cx="1058303" cy="369332"/>
          </a:xfrm>
          <a:prstGeom prst="rect"/>
          <a:solidFill>
            <a:srgbClr val="0948CB"/>
          </a:solidFill>
          <a:ln w="12700" cmpd="sng" cap="flat">
            <a:noFill/>
            <a:prstDash val="solid"/>
            <a:miter/>
          </a:ln>
        </p:spPr>
        <p:txBody>
          <a:bodyPr vert="horz" wrap="non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bg1"/>
                </a:solidFill>
                <a:latin typeface="Calibri" pitchFamily="0" charset="0"/>
                <a:ea typeface="等线" pitchFamily="0" charset="0"/>
                <a:cs typeface="Calibri" pitchFamily="0" charset="0"/>
              </a:rPr>
              <a:t>Section 5</a:t>
            </a:r>
            <a:endParaRPr lang="zh-CN" altLang="en-US" sz="1800" b="0" i="0" u="none" strike="noStrike" kern="1200" cap="none" spc="0" baseline="0">
              <a:solidFill>
                <a:schemeClr val="bg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24585715"/>
      </p:ext>
    </p:extLst>
  </p:cSld>
  <p:clrMapOvr>
    <a:masterClrMapping/>
  </p:clrMapOvr>
</p:sld>
</file>

<file path=ppt/slides/slide45.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29"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45</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30" name="文本框"/>
          <p:cNvSpPr>
            <a:spLocks noGrp="1"/>
          </p:cNvSpPr>
          <p:nvPr>
            <p:ph type="body" idx="4294967295"/>
          </p:nvPr>
        </p:nvSpPr>
        <p:spPr>
          <a:xfrm rot="0">
            <a:off x="770010" y="2082114"/>
            <a:ext cx="5325989" cy="381158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Visualize the built model accuracy for all </a:t>
            </a:r>
            <a:r>
              <a:rPr lang="en-US" altLang="zh-CN" sz="2200" b="0" i="0" u="none" strike="noStrike" kern="1200" cap="none" spc="0" baseline="0">
                <a:solidFill>
                  <a:srgbClr val="292929"/>
                </a:solidFill>
                <a:latin typeface="Abadi" pitchFamily="34" charset="0"/>
                <a:ea typeface="等线" pitchFamily="0" charset="0"/>
                <a:cs typeface="Lucida Sans"/>
              </a:rPr>
              <a:t>built classification models, in a bar chart</a:t>
            </a: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Find which model has the highest classification accuracy</a:t>
            </a:r>
            <a:endParaRPr lang="zh-CN" altLang="en-US" sz="2200" b="0" i="0" u="none" strike="noStrike" kern="1200" cap="none" spc="0" baseline="0">
              <a:solidFill>
                <a:srgbClr val="292929"/>
              </a:solidFill>
              <a:latin typeface="Abadi" pitchFamily="34" charset="0"/>
              <a:ea typeface="等线" pitchFamily="0" charset="0"/>
              <a:cs typeface="Lucida Sans"/>
            </a:endParaRPr>
          </a:p>
        </p:txBody>
      </p:sp>
      <p:sp>
        <p:nvSpPr>
          <p:cNvPr id="231"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Classification Accuracy</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238076596"/>
      </p:ext>
    </p:extLst>
  </p:cSld>
  <p:clrMapOvr>
    <a:masterClrMapping/>
  </p:clrMapOvr>
</p:sld>
</file>

<file path=ppt/slides/slide46.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32"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46</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33" name="文本框"/>
          <p:cNvSpPr>
            <a:spLocks noGrp="1"/>
          </p:cNvSpPr>
          <p:nvPr>
            <p:ph type="body" idx="4294967295"/>
          </p:nvPr>
        </p:nvSpPr>
        <p:spPr>
          <a:xfrm rot="0">
            <a:off x="770011" y="1752601"/>
            <a:ext cx="6242391" cy="4116386"/>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Lucida Sans"/>
              </a:rPr>
              <a:t>The best performing methods are logistic regression, support vector machine and k-nearest </a:t>
            </a:r>
            <a:r>
              <a:rPr lang="en-US" altLang="zh-CN" sz="2200" b="0" i="0" u="none" strike="noStrike" kern="1200" cap="none" spc="0" baseline="0">
                <a:solidFill>
                  <a:srgbClr val="292929"/>
                </a:solidFill>
                <a:latin typeface="Abadi" pitchFamily="34" charset="0"/>
                <a:ea typeface="等线" pitchFamily="0" charset="0"/>
                <a:cs typeface="Lucida Sans"/>
              </a:rPr>
              <a:t>neighbours</a:t>
            </a:r>
            <a:r>
              <a:rPr lang="en-US" altLang="zh-CN" sz="2200" b="0" i="0" u="none" strike="noStrike" kern="1200" cap="none" spc="0" baseline="0">
                <a:solidFill>
                  <a:srgbClr val="292929"/>
                </a:solidFill>
                <a:latin typeface="Abadi" pitchFamily="34" charset="0"/>
                <a:ea typeface="等线" pitchFamily="0" charset="0"/>
                <a:cs typeface="Lucida Sans"/>
              </a:rPr>
              <a:t>. They all have the same confusion matrix and the same accuracy score of 0.8333333333333334.</a:t>
            </a:r>
            <a:endParaRPr lang="zh-CN" altLang="en-US" sz="2800" b="0" i="0" u="none" strike="noStrike" kern="1200" cap="none" spc="0" baseline="0">
              <a:solidFill>
                <a:schemeClr val="tx1"/>
              </a:solidFill>
              <a:latin typeface="Calibri" pitchFamily="0" charset="0"/>
              <a:ea typeface="等线" pitchFamily="0" charset="0"/>
              <a:cs typeface="Lucida Sans"/>
            </a:endParaRPr>
          </a:p>
        </p:txBody>
      </p:sp>
      <p:sp>
        <p:nvSpPr>
          <p:cNvPr id="234"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Confusion Matrix</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pic>
        <p:nvPicPr>
          <p:cNvPr id="235" name="图片" descr="Une image contenant texte, capture d’écran, diagramme&#10;&#10;Description générée automatiquement"/>
          <p:cNvPicPr>
            <a:picLocks noChangeAspect="1"/>
          </p:cNvPicPr>
          <p:nvPr/>
        </p:nvPicPr>
        <p:blipFill>
          <a:blip r:embed="rId2" cstate="print"/>
          <a:stretch>
            <a:fillRect/>
          </a:stretch>
        </p:blipFill>
        <p:spPr>
          <a:xfrm rot="0">
            <a:off x="7239367" y="2001715"/>
            <a:ext cx="4958130" cy="4026878"/>
          </a:xfrm>
          <a:prstGeom prst="rect"/>
          <a:noFill/>
          <a:ln w="12700" cmpd="sng" cap="flat">
            <a:noFill/>
            <a:prstDash val="solid"/>
            <a:miter/>
          </a:ln>
        </p:spPr>
      </p:pic>
    </p:spTree>
    <p:extLst>
      <p:ext uri="{BB962C8B-B14F-4D97-AF65-F5344CB8AC3E}">
        <p14:creationId xmlns:p14="http://schemas.microsoft.com/office/powerpoint/2010/main" val="539587456"/>
      </p:ext>
    </p:extLst>
  </p:cSld>
  <p:clrMapOvr>
    <a:masterClrMapping/>
  </p:clrMapOvr>
</p:sld>
</file>

<file path=ppt/slides/slide47.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23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47</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237" name="文本框"/>
          <p:cNvSpPr>
            <a:spLocks noGrp="1"/>
          </p:cNvSpPr>
          <p:nvPr>
            <p:ph type="body" idx="4294967295"/>
          </p:nvPr>
        </p:nvSpPr>
        <p:spPr>
          <a:xfrm rot="0">
            <a:off x="770011" y="1875054"/>
            <a:ext cx="5903913" cy="435133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Calibri" pitchFamily="0" charset="0"/>
                <a:ea typeface="Calibri" pitchFamily="0" charset="0"/>
                <a:cs typeface="Calibri" pitchFamily="0" charset="0"/>
              </a:rPr>
              <a:t>The best performing methods are logistic regression, support vector machine and k-nearest </a:t>
            </a:r>
            <a:r>
              <a:rPr lang="en-US" altLang="zh-CN" sz="2200" b="0" i="0" u="none" strike="noStrike" kern="1200" cap="none" spc="0" baseline="0">
                <a:solidFill>
                  <a:srgbClr val="292929"/>
                </a:solidFill>
                <a:latin typeface="Calibri" pitchFamily="0" charset="0"/>
                <a:ea typeface="Calibri" pitchFamily="0" charset="0"/>
                <a:cs typeface="Calibri" pitchFamily="0" charset="0"/>
              </a:rPr>
              <a:t>neighbours</a:t>
            </a:r>
            <a:r>
              <a:rPr lang="en-US" altLang="zh-CN" sz="2200" b="0" i="0" u="none" strike="noStrike" kern="1200" cap="none" spc="0" baseline="0">
                <a:solidFill>
                  <a:srgbClr val="292929"/>
                </a:solidFill>
                <a:latin typeface="Calibri" pitchFamily="0" charset="0"/>
                <a:ea typeface="Calibri" pitchFamily="0" charset="0"/>
                <a:cs typeface="Calibri" pitchFamily="0" charset="0"/>
              </a:rPr>
              <a:t>. They all have the same confusion matrix and the same accuracy score of 0.8333333333333334.</a:t>
            </a:r>
            <a:endParaRPr lang="zh-CN" altLang="en-US" sz="2800" b="0" i="0" u="none" strike="noStrike" kern="1200" cap="none" spc="0" baseline="0">
              <a:solidFill>
                <a:srgbClr val="292929"/>
              </a:solidFill>
              <a:latin typeface="Calibri" pitchFamily="0" charset="0"/>
              <a:ea typeface="等线" pitchFamily="0" charset="0"/>
              <a:cs typeface="Lucida Sans"/>
            </a:endParaRPr>
          </a:p>
        </p:txBody>
      </p:sp>
      <p:sp>
        <p:nvSpPr>
          <p:cNvPr id="23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Conclusions</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1636771098"/>
      </p:ext>
    </p:extLst>
  </p:cSld>
  <p:clrMapOvr>
    <a:masterClrMapping/>
  </p:clrMapOvr>
</p:sld>
</file>

<file path=ppt/slides/slide48.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109087"/>
      </p:ext>
    </p:extLst>
  </p:cSld>
  <p:clrMapOvr>
    <a:masterClrMapping/>
  </p:clrMapOvr>
  <p:transition spd="slow">
    <p:push dir="u"/>
  </p:transition>
</p:sld>
</file>

<file path=ppt/slides/slide5.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34" name="文本框"/>
          <p:cNvSpPr>
            <a:spLocks noGrp="1"/>
          </p:cNvSpPr>
          <p:nvPr>
            <p:ph type="sldNum"/>
          </p:nvPr>
        </p:nvSpPr>
        <p:spPr>
          <a:xfrm rot="0">
            <a:off x="9448800" y="6356349"/>
            <a:ext cx="2743200" cy="365125"/>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5</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35" name="矩形"/>
          <p:cNvSpPr>
            <a:spLocks/>
          </p:cNvSpPr>
          <p:nvPr/>
        </p:nvSpPr>
        <p:spPr>
          <a:xfrm rot="0">
            <a:off x="765313" y="2812774"/>
            <a:ext cx="1078458" cy="358140"/>
          </a:xfrm>
          <a:prstGeom prst="rect"/>
          <a:solidFill>
            <a:srgbClr val="0948CB"/>
          </a:solidFill>
          <a:ln w="12700" cmpd="sng" cap="flat">
            <a:noFill/>
            <a:prstDash val="solid"/>
            <a:miter/>
          </a:ln>
        </p:spPr>
        <p:txBody>
          <a:bodyPr vert="horz" wrap="non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1200" cap="none" spc="0" baseline="0">
                <a:solidFill>
                  <a:schemeClr val="bg1"/>
                </a:solidFill>
                <a:latin typeface="Calibri" pitchFamily="0" charset="0"/>
                <a:ea typeface="等线" pitchFamily="0" charset="0"/>
                <a:cs typeface="Calibri" pitchFamily="0" charset="0"/>
              </a:rPr>
              <a:t>Section 1</a:t>
            </a:r>
            <a:endParaRPr lang="zh-CN" altLang="en-US" sz="1800" b="0" i="0" u="none" strike="noStrike" kern="1200" cap="none" spc="0" baseline="0">
              <a:solidFill>
                <a:schemeClr val="bg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99852295"/>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3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6</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37" name="矩形"/>
          <p:cNvSpPr>
            <a:spLocks/>
          </p:cNvSpPr>
          <p:nvPr/>
        </p:nvSpPr>
        <p:spPr>
          <a:xfrm rot="0">
            <a:off x="770011" y="1580807"/>
            <a:ext cx="10104817" cy="5211877"/>
          </a:xfrm>
          <a:prstGeom prst="rect"/>
          <a:noFill/>
          <a:ln w="12700" cmpd="sng" cap="flat">
            <a:noFill/>
            <a:prstDash val="solid"/>
            <a:miter/>
          </a:ln>
        </p:spPr>
        <p:txBody>
          <a:bodyPr vert="horz" wrap="square" lIns="91440" tIns="45720" rIns="91440" bIns="45720" anchor="t" anchorCtr="0">
            <a:prstTxWarp prst="textNoShape"/>
          </a:bodyPr>
          <a:lstStyle/>
          <a:p>
            <a:pPr marL="0" indent="0" algn="l" eaLnBrk="1" latinLnBrk="0" hangingPunct="1">
              <a:lnSpc>
                <a:spcPct val="100000"/>
              </a:lnSpc>
              <a:spcBef>
                <a:spcPts val="1400"/>
              </a:spcBef>
              <a:spcAft>
                <a:spcPts val="0"/>
              </a:spcAft>
              <a:buNone/>
            </a:pPr>
            <a:r>
              <a:rPr lang="en-US" altLang="zh-CN" sz="2200" b="0" i="0" u="none" strike="noStrike" kern="1200" cap="none" spc="0" baseline="0">
                <a:solidFill>
                  <a:srgbClr val="0B49CB"/>
                </a:solidFill>
                <a:latin typeface="Abadi" pitchFamily="34" charset="0"/>
                <a:ea typeface="等线" pitchFamily="0" charset="0"/>
                <a:cs typeface="Calibri" pitchFamily="0" charset="0"/>
              </a:rPr>
              <a:t>Executive Summary</a:t>
            </a:r>
            <a:endParaRPr lang="en-US" altLang="zh-CN" sz="2200" b="0" i="0" u="none" strike="noStrike" kern="1200" cap="none" spc="0" baseline="0">
              <a:solidFill>
                <a:srgbClr val="0B49CB"/>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Data collection methodology:</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lvl="1" marL="685800" indent="-228600" algn="l" eaLnBrk="1" latinLnBrk="0" hangingPunct="1">
              <a:lnSpc>
                <a:spcPct val="100000"/>
              </a:lnSpc>
              <a:spcBef>
                <a:spcPts val="1400"/>
              </a:spcBef>
              <a:spcAft>
                <a:spcPts val="0"/>
              </a:spcAft>
              <a:buFont typeface="Arial" pitchFamily="34" charset="0"/>
              <a:buChar char="•"/>
            </a:pPr>
            <a:r>
              <a:rPr lang="en-US" altLang="zh-CN" sz="1900" b="0" i="0" u="none" strike="noStrike" kern="1200" cap="none" spc="0" baseline="0">
                <a:solidFill>
                  <a:schemeClr val="tx1"/>
                </a:solidFill>
                <a:latin typeface="Abadi" pitchFamily="34" charset="0"/>
                <a:ea typeface="等线" pitchFamily="0" charset="0"/>
                <a:cs typeface="Calibri" pitchFamily="0" charset="0"/>
              </a:rPr>
              <a:t>SpaceX launch data was collected with the SpaceX REST API (Application programming interface). A python code was then written to convert a JSON file and manipulate data in a Pandas data frame. </a:t>
            </a:r>
            <a:endParaRPr lang="en-US" altLang="zh-CN" sz="1900" b="0" i="0" u="none" strike="noStrike" kern="1200" cap="none" spc="0" baseline="0">
              <a:solidFill>
                <a:schemeClr val="tx1"/>
              </a:solidFill>
              <a:latin typeface="Abadi" pitchFamily="34" charset="0"/>
              <a:ea typeface="等线" pitchFamily="0" charset="0"/>
              <a:cs typeface="Calibri" pitchFamily="0" charset="0"/>
            </a:endParaRPr>
          </a:p>
          <a:p>
            <a:pPr lvl="1" marL="685800" indent="-228600" algn="l" eaLnBrk="1" latinLnBrk="0" hangingPunct="1">
              <a:lnSpc>
                <a:spcPct val="100000"/>
              </a:lnSpc>
              <a:spcBef>
                <a:spcPts val="1400"/>
              </a:spcBef>
              <a:spcAft>
                <a:spcPts val="0"/>
              </a:spcAft>
              <a:buFont typeface="Arial" pitchFamily="34" charset="0"/>
              <a:buChar char="•"/>
            </a:pPr>
            <a:r>
              <a:rPr lang="en-US" altLang="zh-CN" sz="1900" b="0" i="0" u="none" strike="noStrike" kern="1200" cap="none" spc="0" baseline="0">
                <a:solidFill>
                  <a:schemeClr val="tx1"/>
                </a:solidFill>
                <a:latin typeface="Abadi" pitchFamily="34" charset="0"/>
                <a:ea typeface="等线" pitchFamily="0" charset="0"/>
                <a:cs typeface="Calibri" pitchFamily="0" charset="0"/>
              </a:rPr>
              <a:t>Data was also sourced from the SpaceX Wikipedia page via </a:t>
            </a:r>
            <a:r>
              <a:rPr lang="en-US" altLang="zh-CN" sz="1900" b="0" i="0" u="none" strike="noStrike" kern="1200" cap="none" spc="0" baseline="0">
                <a:solidFill>
                  <a:schemeClr val="tx1"/>
                </a:solidFill>
                <a:latin typeface="Abadi" pitchFamily="34" charset="0"/>
                <a:ea typeface="等线" pitchFamily="0" charset="0"/>
                <a:cs typeface="Calibri" pitchFamily="0" charset="0"/>
              </a:rPr>
              <a:t>webscraping</a:t>
            </a:r>
            <a:r>
              <a:rPr lang="en-US" altLang="zh-CN" sz="1900" b="0" i="0" u="none" strike="noStrike" kern="1200" cap="none" spc="0" baseline="0">
                <a:solidFill>
                  <a:schemeClr val="tx1"/>
                </a:solidFill>
                <a:latin typeface="Abadi" pitchFamily="34" charset="0"/>
                <a:ea typeface="等线" pitchFamily="0" charset="0"/>
                <a:cs typeface="Calibri" pitchFamily="0" charset="0"/>
              </a:rPr>
              <a:t>, using the </a:t>
            </a:r>
            <a:r>
              <a:rPr lang="en-US" altLang="zh-CN" sz="1900" b="0" i="0" u="none" strike="noStrike" kern="1200" cap="none" spc="0" baseline="0">
                <a:solidFill>
                  <a:schemeClr val="tx1"/>
                </a:solidFill>
                <a:latin typeface="Abadi" pitchFamily="34" charset="0"/>
                <a:ea typeface="等线" pitchFamily="0" charset="0"/>
                <a:cs typeface="Calibri" pitchFamily="0" charset="0"/>
              </a:rPr>
              <a:t>BeautifulSoup</a:t>
            </a:r>
            <a:r>
              <a:rPr lang="en-US" altLang="zh-CN" sz="1900" b="0" i="0" u="none" strike="noStrike" kern="1200" cap="none" spc="0" baseline="0">
                <a:solidFill>
                  <a:schemeClr val="tx1"/>
                </a:solidFill>
                <a:latin typeface="Abadi" pitchFamily="34" charset="0"/>
                <a:ea typeface="等线" pitchFamily="0" charset="0"/>
                <a:cs typeface="Calibri" pitchFamily="0" charset="0"/>
              </a:rPr>
              <a:t> python package.</a:t>
            </a:r>
            <a:endParaRPr lang="en-US" altLang="zh-CN" sz="1900" b="0" i="0" u="none" strike="noStrike" kern="1200" cap="none" spc="0" baseline="0">
              <a:solidFill>
                <a:schemeClr val="tx1"/>
              </a:solidFill>
              <a:latin typeface="Abadi" pitchFamily="34" charset="0"/>
              <a:ea typeface="等线" pitchFamily="0" charset="0"/>
              <a:cs typeface="Calibri" pitchFamily="0" charset="0"/>
            </a:endParaRPr>
          </a:p>
          <a:p>
            <a:pPr marL="228600" indent="-228600" algn="l" eaLnBrk="1" latinLnBrk="0" hangingPunct="1">
              <a:lnSpc>
                <a:spcPct val="100000"/>
              </a:lnSpc>
              <a:spcBef>
                <a:spcPts val="1400"/>
              </a:spcBef>
              <a:spcAft>
                <a:spcPts val="0"/>
              </a:spcAft>
              <a:buFont typeface="Arial" pitchFamily="34" charset="0"/>
              <a:buChar char="•"/>
            </a:pPr>
            <a:r>
              <a:rPr lang="en-US" altLang="zh-CN" sz="2200" b="0" i="0" u="none" strike="noStrike" kern="1200" cap="none" spc="0" baseline="0">
                <a:solidFill>
                  <a:srgbClr val="292929"/>
                </a:solidFill>
                <a:latin typeface="Abadi" pitchFamily="34" charset="0"/>
                <a:ea typeface="等线" pitchFamily="0" charset="0"/>
                <a:cs typeface="Calibri" pitchFamily="0" charset="0"/>
              </a:rPr>
              <a:t>Perform data wrangling</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lvl="1" marL="685800" indent="-228600" algn="l" eaLnBrk="1" latinLnBrk="0" hangingPunct="1">
              <a:lnSpc>
                <a:spcPct val="100000"/>
              </a:lnSpc>
              <a:spcBef>
                <a:spcPts val="1400"/>
              </a:spcBef>
              <a:spcAft>
                <a:spcPts val="0"/>
              </a:spcAft>
              <a:buFont typeface="Arial" pitchFamily="34" charset="0"/>
              <a:buChar char="•"/>
            </a:pPr>
            <a:r>
              <a:rPr lang="en-US" altLang="zh-CN" sz="1900" b="0" i="0" u="none" strike="noStrike" kern="1200" cap="none" spc="0" baseline="0">
                <a:solidFill>
                  <a:schemeClr val="tx1"/>
                </a:solidFill>
                <a:latin typeface="Abadi" pitchFamily="34" charset="0"/>
                <a:ea typeface="等线" pitchFamily="0" charset="0"/>
                <a:cs typeface="Calibri" pitchFamily="0" charset="0"/>
              </a:rPr>
              <a:t>The data was parsed into a pandas </a:t>
            </a:r>
            <a:r>
              <a:rPr lang="en-US" altLang="zh-CN" sz="1900" b="0" i="0" u="none" strike="noStrike" kern="1200" cap="none" spc="0" baseline="0">
                <a:solidFill>
                  <a:schemeClr val="tx1"/>
                </a:solidFill>
                <a:latin typeface="Abadi" pitchFamily="34" charset="0"/>
                <a:ea typeface="等线" pitchFamily="0" charset="0"/>
                <a:cs typeface="Calibri" pitchFamily="0" charset="0"/>
              </a:rPr>
              <a:t>dataframe</a:t>
            </a:r>
            <a:r>
              <a:rPr lang="en-US" altLang="zh-CN" sz="1900" b="0" i="0" u="none" strike="noStrike" kern="1200" cap="none" spc="0" baseline="0">
                <a:solidFill>
                  <a:schemeClr val="tx1"/>
                </a:solidFill>
                <a:latin typeface="Abadi" pitchFamily="34" charset="0"/>
                <a:ea typeface="等线" pitchFamily="0" charset="0"/>
                <a:cs typeface="Calibri" pitchFamily="0" charset="0"/>
              </a:rPr>
              <a:t> and cleaned up to contain only information useful to this study. Data was wrangled by creating calculations and determining useful training labels. </a:t>
            </a:r>
            <a:endParaRPr lang="en-US" altLang="zh-CN" sz="1900" b="0" i="0" u="none" strike="noStrike" kern="1200" cap="none" spc="0" baseline="0">
              <a:solidFill>
                <a:schemeClr val="tx1"/>
              </a:solidFill>
              <a:latin typeface="Abadi" pitchFamily="34" charset="0"/>
              <a:ea typeface="等线" pitchFamily="0" charset="0"/>
              <a:cs typeface="Calibri" pitchFamily="0" charset="0"/>
            </a:endParaRPr>
          </a:p>
          <a:p>
            <a:pPr marL="0" indent="0" algn="l" eaLnBrk="1" latinLnBrk="0" hangingPunct="1">
              <a:lnSpc>
                <a:spcPct val="80000"/>
              </a:lnSpc>
              <a:spcBef>
                <a:spcPts val="1400"/>
              </a:spcBef>
              <a:spcAft>
                <a:spcPts val="0"/>
              </a:spcAft>
              <a:buNone/>
            </a:pPr>
            <a:endParaRPr lang="en-US" altLang="zh-CN" sz="6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80000"/>
              </a:lnSpc>
              <a:spcBef>
                <a:spcPts val="1400"/>
              </a:spcBef>
              <a:spcAft>
                <a:spcPts val="0"/>
              </a:spcAft>
              <a:buFont typeface="Arial" pitchFamily="34" charset="0"/>
              <a:buChar char="•"/>
            </a:pPr>
            <a:endParaRPr lang="en-US" altLang="zh-CN" sz="6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80000"/>
              </a:lnSpc>
              <a:spcBef>
                <a:spcPts val="1400"/>
              </a:spcBef>
              <a:spcAft>
                <a:spcPts val="0"/>
              </a:spcAft>
              <a:buFont typeface="Arial" pitchFamily="34" charset="0"/>
              <a:buChar char="•"/>
            </a:pPr>
            <a:endParaRPr lang="en-US" altLang="zh-CN" sz="6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80000"/>
              </a:lnSpc>
              <a:spcBef>
                <a:spcPts val="1400"/>
              </a:spcBef>
              <a:spcAft>
                <a:spcPts val="0"/>
              </a:spcAft>
              <a:buFont typeface="Arial" pitchFamily="34" charset="0"/>
              <a:buChar char="•"/>
            </a:pPr>
            <a:endParaRPr lang="zh-CN" altLang="en-US" sz="600" b="0" i="0" u="none" strike="noStrike" kern="1200" cap="none" spc="0" baseline="0">
              <a:solidFill>
                <a:srgbClr val="292929"/>
              </a:solidFill>
              <a:latin typeface="Abadi" pitchFamily="34" charset="0"/>
              <a:ea typeface="等线" pitchFamily="0" charset="0"/>
              <a:cs typeface="Calibri" pitchFamily="0" charset="0"/>
            </a:endParaRPr>
          </a:p>
        </p:txBody>
      </p:sp>
      <p:sp>
        <p:nvSpPr>
          <p:cNvPr id="3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Methodology</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786716435"/>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41"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7</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42" name="矩形"/>
          <p:cNvSpPr>
            <a:spLocks/>
          </p:cNvSpPr>
          <p:nvPr/>
        </p:nvSpPr>
        <p:spPr>
          <a:xfrm rot="0">
            <a:off x="770011" y="1580807"/>
            <a:ext cx="10104817" cy="5211877"/>
          </a:xfrm>
          <a:prstGeom prst="rect"/>
          <a:noFill/>
          <a:ln w="12700" cmpd="sng" cap="flat">
            <a:noFill/>
            <a:prstDash val="solid"/>
            <a:miter/>
          </a:ln>
        </p:spPr>
        <p:txBody>
          <a:bodyPr vert="horz" wrap="square" lIns="91440" tIns="45720" rIns="91440" bIns="45720" anchor="t" anchorCtr="0">
            <a:prstTxWarp prst="textNoShape"/>
          </a:bodyPr>
          <a:lstStyle/>
          <a:p>
            <a:pPr marL="0" indent="0" algn="l" eaLnBrk="1" latinLnBrk="0" hangingPunct="1">
              <a:lnSpc>
                <a:spcPct val="110000"/>
              </a:lnSpc>
              <a:spcBef>
                <a:spcPts val="1400"/>
              </a:spcBef>
              <a:spcAft>
                <a:spcPts val="0"/>
              </a:spcAft>
              <a:buNone/>
            </a:pPr>
            <a:r>
              <a:rPr lang="en-US" altLang="zh-CN" sz="2000" b="0" i="0" u="none" strike="noStrike" kern="1200" cap="none" spc="0" baseline="0">
                <a:solidFill>
                  <a:srgbClr val="0B49CB"/>
                </a:solidFill>
                <a:latin typeface="Abadi" pitchFamily="34" charset="0"/>
                <a:ea typeface="等线" pitchFamily="0" charset="0"/>
                <a:cs typeface="Calibri" pitchFamily="0" charset="0"/>
              </a:rPr>
              <a:t>Executive Summary</a:t>
            </a:r>
            <a:endParaRPr lang="en-US" altLang="zh-CN" sz="2000" b="0" i="0" u="none" strike="noStrike" kern="1200" cap="none" spc="0" baseline="0">
              <a:solidFill>
                <a:srgbClr val="0B49CB"/>
              </a:solidFill>
              <a:latin typeface="Abadi" pitchFamily="34" charset="0"/>
              <a:ea typeface="等线" pitchFamily="0" charset="0"/>
              <a:cs typeface="Calibri" pitchFamily="0" charset="0"/>
            </a:endParaRPr>
          </a:p>
          <a:p>
            <a:pPr marL="228600" indent="-228600" algn="l" eaLnBrk="1" latinLnBrk="0" hangingPunct="1">
              <a:lnSpc>
                <a:spcPct val="110000"/>
              </a:lnSpc>
              <a:spcBef>
                <a:spcPts val="1400"/>
              </a:spcBef>
              <a:spcAft>
                <a:spcPts val="0"/>
              </a:spcAft>
              <a:buFont typeface="Arial" pitchFamily="34" charset="0"/>
              <a:buChar char="•"/>
            </a:pPr>
            <a:r>
              <a:rPr lang="en-US" altLang="zh-CN" sz="2000" b="0" i="0" u="none" strike="noStrike" kern="1200" cap="none" spc="0" baseline="0">
                <a:solidFill>
                  <a:srgbClr val="292929"/>
                </a:solidFill>
                <a:latin typeface="Abadi" pitchFamily="34" charset="0"/>
                <a:ea typeface="等线" pitchFamily="0" charset="0"/>
                <a:cs typeface="Calibri" pitchFamily="0" charset="0"/>
              </a:rPr>
              <a:t>Exploratory data analysis (EDA) using visualization and SQL: </a:t>
            </a:r>
            <a:endParaRPr lang="en-US" altLang="zh-CN" sz="2000" b="0" i="0" u="none" strike="noStrike" kern="1200" cap="none" spc="0" baseline="0">
              <a:solidFill>
                <a:srgbClr val="292929"/>
              </a:solidFill>
              <a:latin typeface="Abadi" pitchFamily="34" charset="0"/>
              <a:ea typeface="等线" pitchFamily="0" charset="0"/>
              <a:cs typeface="Calibri" pitchFamily="0" charset="0"/>
            </a:endParaRPr>
          </a:p>
          <a:p>
            <a:pPr lvl="1" marL="685800" indent="-228600" algn="l" eaLnBrk="1" latinLnBrk="0" hangingPunct="1">
              <a:lnSpc>
                <a:spcPct val="110000"/>
              </a:lnSpc>
              <a:spcBef>
                <a:spcPts val="1400"/>
              </a:spcBef>
              <a:spcAft>
                <a:spcPts val="0"/>
              </a:spcAft>
              <a:buFont typeface="Arial" pitchFamily="34" charset="0"/>
              <a:buChar char="•"/>
            </a:pPr>
            <a:r>
              <a:rPr lang="en-US" altLang="zh-CN" sz="1700" b="0" i="0" u="none" strike="noStrike" kern="1200" cap="none" spc="0" baseline="0">
                <a:solidFill>
                  <a:srgbClr val="292929"/>
                </a:solidFill>
                <a:latin typeface="Abadi" pitchFamily="34" charset="0"/>
                <a:ea typeface="等线" pitchFamily="0" charset="0"/>
                <a:cs typeface="Calibri" pitchFamily="0" charset="0"/>
              </a:rPr>
              <a:t>The dataset was queried and explored using SQL methods and seaborn visual plots.</a:t>
            </a:r>
            <a:endParaRPr lang="en-US" altLang="zh-CN" sz="17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10000"/>
              </a:lnSpc>
              <a:spcBef>
                <a:spcPts val="1400"/>
              </a:spcBef>
              <a:spcAft>
                <a:spcPts val="0"/>
              </a:spcAft>
              <a:buFont typeface="Arial" pitchFamily="34" charset="0"/>
              <a:buChar char="•"/>
            </a:pPr>
            <a:r>
              <a:rPr lang="en-US" altLang="zh-CN" sz="2000" b="0" i="0" u="none" strike="noStrike" kern="1200" cap="none" spc="0" baseline="0">
                <a:solidFill>
                  <a:srgbClr val="292929"/>
                </a:solidFill>
                <a:latin typeface="Abadi" pitchFamily="34" charset="0"/>
                <a:ea typeface="等线" pitchFamily="0" charset="0"/>
                <a:cs typeface="Calibri" pitchFamily="0" charset="0"/>
              </a:rPr>
              <a:t>Interactive visual analytics using Folium and </a:t>
            </a:r>
            <a:r>
              <a:rPr lang="en-US" altLang="zh-CN" sz="2000" b="0" i="0" u="none" strike="noStrike" kern="1200" cap="none" spc="0" baseline="0">
                <a:solidFill>
                  <a:srgbClr val="292929"/>
                </a:solidFill>
                <a:latin typeface="Abadi" pitchFamily="34" charset="0"/>
                <a:ea typeface="等线" pitchFamily="0" charset="0"/>
                <a:cs typeface="Calibri" pitchFamily="0" charset="0"/>
              </a:rPr>
              <a:t>Plotly</a:t>
            </a:r>
            <a:r>
              <a:rPr lang="en-US" altLang="zh-CN" sz="2000" b="0" i="0" u="none" strike="noStrike" kern="1200" cap="none" spc="0" baseline="0">
                <a:solidFill>
                  <a:srgbClr val="292929"/>
                </a:solidFill>
                <a:latin typeface="Abadi" pitchFamily="34" charset="0"/>
                <a:ea typeface="等线" pitchFamily="0" charset="0"/>
                <a:cs typeface="Calibri" pitchFamily="0" charset="0"/>
              </a:rPr>
              <a:t> Dash:</a:t>
            </a:r>
            <a:endParaRPr lang="en-US" altLang="zh-CN" sz="2000" b="0" i="0" u="none" strike="noStrike" kern="1200" cap="none" spc="0" baseline="0">
              <a:solidFill>
                <a:srgbClr val="292929"/>
              </a:solidFill>
              <a:latin typeface="Abadi" pitchFamily="34" charset="0"/>
              <a:ea typeface="等线" pitchFamily="0" charset="0"/>
              <a:cs typeface="Calibri" pitchFamily="0" charset="0"/>
            </a:endParaRPr>
          </a:p>
          <a:p>
            <a:pPr lvl="1" marL="685800" indent="-228600" algn="l" eaLnBrk="1" latinLnBrk="0" hangingPunct="1">
              <a:lnSpc>
                <a:spcPct val="110000"/>
              </a:lnSpc>
              <a:spcBef>
                <a:spcPts val="1400"/>
              </a:spcBef>
              <a:spcAft>
                <a:spcPts val="0"/>
              </a:spcAft>
              <a:buFont typeface="Arial" pitchFamily="34" charset="0"/>
              <a:buChar char="•"/>
            </a:pPr>
            <a:r>
              <a:rPr lang="en-US" altLang="zh-CN" sz="1700" b="0" i="0" u="none" strike="noStrike" kern="1200" cap="none" spc="0" baseline="0">
                <a:solidFill>
                  <a:srgbClr val="292929"/>
                </a:solidFill>
                <a:latin typeface="Abadi" pitchFamily="34" charset="0"/>
                <a:ea typeface="等线" pitchFamily="0" charset="0"/>
                <a:cs typeface="Calibri" pitchFamily="0" charset="0"/>
              </a:rPr>
              <a:t>An interactive folium map was created to geographically query and </a:t>
            </a:r>
            <a:r>
              <a:rPr lang="en-US" altLang="zh-CN" sz="1700" b="0" i="0" u="none" strike="noStrike" kern="1200" cap="none" spc="0" baseline="0">
                <a:solidFill>
                  <a:srgbClr val="292929"/>
                </a:solidFill>
                <a:latin typeface="Abadi" pitchFamily="34" charset="0"/>
                <a:ea typeface="等线" pitchFamily="0" charset="0"/>
                <a:cs typeface="Calibri" pitchFamily="0" charset="0"/>
              </a:rPr>
              <a:t>visualise</a:t>
            </a:r>
            <a:r>
              <a:rPr lang="en-US" altLang="zh-CN" sz="1700" b="0" i="0" u="none" strike="noStrike" kern="1200" cap="none" spc="0" baseline="0">
                <a:solidFill>
                  <a:srgbClr val="292929"/>
                </a:solidFill>
                <a:latin typeface="Abadi" pitchFamily="34" charset="0"/>
                <a:ea typeface="等线" pitchFamily="0" charset="0"/>
                <a:cs typeface="Calibri" pitchFamily="0" charset="0"/>
              </a:rPr>
              <a:t> the launch data.</a:t>
            </a:r>
            <a:endParaRPr lang="en-US" altLang="zh-CN" sz="1700" b="0" i="0" u="none" strike="noStrike" kern="1200" cap="none" spc="0" baseline="0">
              <a:solidFill>
                <a:srgbClr val="292929"/>
              </a:solidFill>
              <a:latin typeface="Abadi" pitchFamily="34" charset="0"/>
              <a:ea typeface="等线" pitchFamily="0" charset="0"/>
              <a:cs typeface="Calibri" pitchFamily="0" charset="0"/>
            </a:endParaRPr>
          </a:p>
          <a:p>
            <a:pPr lvl="1" marL="685800" indent="-228600" algn="l" eaLnBrk="1" latinLnBrk="0" hangingPunct="1">
              <a:lnSpc>
                <a:spcPct val="110000"/>
              </a:lnSpc>
              <a:spcBef>
                <a:spcPts val="1400"/>
              </a:spcBef>
              <a:spcAft>
                <a:spcPts val="0"/>
              </a:spcAft>
              <a:buFont typeface="Arial" pitchFamily="34" charset="0"/>
              <a:buChar char="•"/>
            </a:pPr>
            <a:r>
              <a:rPr lang="en-US" altLang="zh-CN" sz="1700" b="0" i="0" u="none" strike="noStrike" kern="1200" cap="none" spc="0" baseline="0">
                <a:solidFill>
                  <a:srgbClr val="292929"/>
                </a:solidFill>
                <a:latin typeface="Abadi" pitchFamily="34" charset="0"/>
                <a:ea typeface="等线" pitchFamily="0" charset="0"/>
                <a:cs typeface="Calibri" pitchFamily="0" charset="0"/>
              </a:rPr>
              <a:t>An interactive </a:t>
            </a:r>
            <a:r>
              <a:rPr lang="en-US" altLang="zh-CN" sz="1700" b="0" i="0" u="none" strike="noStrike" kern="1200" cap="none" spc="0" baseline="0">
                <a:solidFill>
                  <a:srgbClr val="292929"/>
                </a:solidFill>
                <a:latin typeface="Abadi" pitchFamily="34" charset="0"/>
                <a:ea typeface="等线" pitchFamily="0" charset="0"/>
                <a:cs typeface="Calibri" pitchFamily="0" charset="0"/>
              </a:rPr>
              <a:t>plotly</a:t>
            </a:r>
            <a:r>
              <a:rPr lang="en-US" altLang="zh-CN" sz="1700" b="0" i="0" u="none" strike="noStrike" kern="1200" cap="none" spc="0" baseline="0">
                <a:solidFill>
                  <a:srgbClr val="292929"/>
                </a:solidFill>
                <a:latin typeface="Abadi" pitchFamily="34" charset="0"/>
                <a:ea typeface="等线" pitchFamily="0" charset="0"/>
                <a:cs typeface="Calibri" pitchFamily="0" charset="0"/>
              </a:rPr>
              <a:t> dash app was created to interactively slice and plot the data (scatter and pie charts).</a:t>
            </a:r>
            <a:endParaRPr lang="en-US" altLang="zh-CN" sz="17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110000"/>
              </a:lnSpc>
              <a:spcBef>
                <a:spcPts val="1400"/>
              </a:spcBef>
              <a:spcAft>
                <a:spcPts val="0"/>
              </a:spcAft>
              <a:buFont typeface="Arial" pitchFamily="34" charset="0"/>
              <a:buChar char="•"/>
            </a:pPr>
            <a:r>
              <a:rPr lang="en-US" altLang="zh-CN" sz="2000" b="0" i="0" u="none" strike="noStrike" kern="1200" cap="none" spc="0" baseline="0">
                <a:solidFill>
                  <a:srgbClr val="292929"/>
                </a:solidFill>
                <a:latin typeface="Abadi" pitchFamily="34" charset="0"/>
                <a:ea typeface="等线" pitchFamily="0" charset="0"/>
                <a:cs typeface="Calibri" pitchFamily="0" charset="0"/>
              </a:rPr>
              <a:t>Predictive analysis using classification models:</a:t>
            </a:r>
            <a:endParaRPr lang="en-US" altLang="zh-CN" sz="2000" b="0" i="0" u="none" strike="noStrike" kern="1200" cap="none" spc="0" baseline="0">
              <a:solidFill>
                <a:srgbClr val="292929"/>
              </a:solidFill>
              <a:latin typeface="Abadi" pitchFamily="34" charset="0"/>
              <a:ea typeface="等线" pitchFamily="0" charset="0"/>
              <a:cs typeface="Calibri" pitchFamily="0" charset="0"/>
            </a:endParaRPr>
          </a:p>
          <a:p>
            <a:pPr lvl="1" marL="685800" indent="-228600" algn="l" eaLnBrk="1" latinLnBrk="0" hangingPunct="1">
              <a:lnSpc>
                <a:spcPct val="90000"/>
              </a:lnSpc>
              <a:spcBef>
                <a:spcPts val="500"/>
              </a:spcBef>
              <a:spcAft>
                <a:spcPts val="0"/>
              </a:spcAft>
              <a:buFont typeface="Arial" pitchFamily="34" charset="0"/>
              <a:buChar char="•"/>
            </a:pPr>
            <a:r>
              <a:rPr lang="en-US" altLang="zh-CN" sz="1700" b="0" i="0" u="none" strike="noStrike" kern="1200" cap="none" spc="0" baseline="0">
                <a:solidFill>
                  <a:schemeClr val="tx1"/>
                </a:solidFill>
                <a:latin typeface="Abadi" pitchFamily="34" charset="0"/>
                <a:ea typeface="等线" pitchFamily="0" charset="0"/>
                <a:cs typeface="Calibri" pitchFamily="0" charset="0"/>
              </a:rPr>
              <a:t>The dataset was </a:t>
            </a:r>
            <a:r>
              <a:rPr lang="en-US" altLang="zh-CN" sz="1700" b="0" i="0" u="none" strike="noStrike" kern="1200" cap="none" spc="0" baseline="0">
                <a:solidFill>
                  <a:schemeClr val="tx1"/>
                </a:solidFill>
                <a:latin typeface="Abadi" pitchFamily="34" charset="0"/>
                <a:ea typeface="等线" pitchFamily="0" charset="0"/>
                <a:cs typeface="Calibri" pitchFamily="0" charset="0"/>
              </a:rPr>
              <a:t>standardised</a:t>
            </a:r>
            <a:r>
              <a:rPr lang="en-US" altLang="zh-CN" sz="1700" b="0" i="0" u="none" strike="noStrike" kern="1200" cap="none" spc="0" baseline="0">
                <a:solidFill>
                  <a:schemeClr val="tx1"/>
                </a:solidFill>
                <a:latin typeface="Abadi" pitchFamily="34" charset="0"/>
                <a:ea typeface="等线" pitchFamily="0" charset="0"/>
                <a:cs typeface="Calibri" pitchFamily="0" charset="0"/>
              </a:rPr>
              <a:t> then split into training and testing datasets.</a:t>
            </a:r>
            <a:endParaRPr lang="en-US" altLang="zh-CN" sz="1700" b="0" i="0" u="none" strike="noStrike" kern="1200" cap="none" spc="0" baseline="0">
              <a:solidFill>
                <a:schemeClr val="tx1"/>
              </a:solidFill>
              <a:latin typeface="Abadi" pitchFamily="34" charset="0"/>
              <a:ea typeface="等线" pitchFamily="0" charset="0"/>
              <a:cs typeface="Calibri" pitchFamily="0" charset="0"/>
            </a:endParaRPr>
          </a:p>
          <a:p>
            <a:pPr lvl="1" marL="685800" indent="-228600" algn="l" eaLnBrk="1" latinLnBrk="0" hangingPunct="1">
              <a:lnSpc>
                <a:spcPct val="90000"/>
              </a:lnSpc>
              <a:spcBef>
                <a:spcPts val="500"/>
              </a:spcBef>
              <a:spcAft>
                <a:spcPts val="0"/>
              </a:spcAft>
              <a:buFont typeface="Arial" pitchFamily="34" charset="0"/>
              <a:buChar char="•"/>
            </a:pPr>
            <a:r>
              <a:rPr lang="en-US" altLang="zh-CN" sz="1700" b="0" i="0" u="none" strike="noStrike" kern="1200" cap="none" spc="0" baseline="0">
                <a:solidFill>
                  <a:schemeClr val="tx1"/>
                </a:solidFill>
                <a:latin typeface="Abadi" pitchFamily="34" charset="0"/>
                <a:ea typeface="等线" pitchFamily="0" charset="0"/>
                <a:cs typeface="Calibri" pitchFamily="0" charset="0"/>
              </a:rPr>
              <a:t>Different classification models (Support Vector Machines (SVM), Classification Trees, and Logistic Regression) were built using the training set. The models were tuned by performing a grid search to find the hyperparameters that allow a given algorithm to perform best. The models were then evaluated by using confusion matrices and calculating accuracies on the test set. The models that performed best had the highest accuracy values.</a:t>
            </a:r>
            <a:endParaRPr lang="en-US" altLang="zh-CN" sz="2200" b="0" i="0" u="none" strike="noStrike" kern="1200" cap="none" spc="0" baseline="0">
              <a:solidFill>
                <a:schemeClr val="tx1"/>
              </a:solidFill>
              <a:latin typeface="IBM Plex Mono Text" pitchFamily="49" charset="0"/>
              <a:ea typeface="等线" pitchFamily="0" charset="0"/>
              <a:cs typeface="Calibri" pitchFamily="0" charset="0"/>
            </a:endParaRPr>
          </a:p>
          <a:p>
            <a:pPr lvl="1" marL="685800" indent="-228600" algn="l" eaLnBrk="1" latinLnBrk="0" hangingPunct="1">
              <a:lnSpc>
                <a:spcPct val="110000"/>
              </a:lnSpc>
              <a:spcBef>
                <a:spcPts val="1400"/>
              </a:spcBef>
              <a:spcAft>
                <a:spcPts val="0"/>
              </a:spcAft>
              <a:buFont typeface="Arial" pitchFamily="34" charset="0"/>
              <a:buChar char="•"/>
            </a:pPr>
            <a:endParaRPr lang="en-US" altLang="zh-CN" sz="1700" b="0" i="0" u="none" strike="noStrike" kern="1200" cap="none" spc="0" baseline="0">
              <a:solidFill>
                <a:srgbClr val="757171"/>
              </a:solidFill>
              <a:latin typeface="Abadi" pitchFamily="34" charset="0"/>
              <a:ea typeface="等线" pitchFamily="0" charset="0"/>
              <a:cs typeface="Calibri" pitchFamily="0" charset="0"/>
            </a:endParaRPr>
          </a:p>
          <a:p>
            <a:pPr marL="228600" indent="-228600" algn="l" eaLnBrk="1" latinLnBrk="0" hangingPunct="1">
              <a:lnSpc>
                <a:spcPct val="110000"/>
              </a:lnSpc>
              <a:spcBef>
                <a:spcPts val="1400"/>
              </a:spcBef>
              <a:spcAft>
                <a:spcPts val="0"/>
              </a:spcAft>
              <a:buFont typeface="Arial" pitchFamily="34" charset="0"/>
              <a:buChar char="•"/>
            </a:pPr>
            <a:endParaRPr lang="en-US" altLang="zh-CN" sz="17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90000"/>
              </a:lnSpc>
              <a:spcBef>
                <a:spcPts val="1400"/>
              </a:spcBef>
              <a:spcAft>
                <a:spcPts val="0"/>
              </a:spcAft>
              <a:buFont typeface="Arial" pitchFamily="34" charset="0"/>
              <a:buChar char="•"/>
            </a:pPr>
            <a:endParaRPr lang="en-US" altLang="zh-CN" sz="20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90000"/>
              </a:lnSpc>
              <a:spcBef>
                <a:spcPts val="1400"/>
              </a:spcBef>
              <a:spcAft>
                <a:spcPts val="0"/>
              </a:spcAft>
              <a:buFont typeface="Arial" pitchFamily="34" charset="0"/>
              <a:buChar char="•"/>
            </a:pPr>
            <a:endParaRPr lang="en-US" altLang="zh-CN" sz="20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90000"/>
              </a:lnSpc>
              <a:spcBef>
                <a:spcPts val="1400"/>
              </a:spcBef>
              <a:spcAft>
                <a:spcPts val="0"/>
              </a:spcAft>
              <a:buFont typeface="Arial" pitchFamily="34" charset="0"/>
              <a:buChar char="•"/>
            </a:pPr>
            <a:endParaRPr lang="en-US" altLang="zh-CN" sz="20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eaLnBrk="1" latinLnBrk="0" hangingPunct="1">
              <a:lnSpc>
                <a:spcPct val="90000"/>
              </a:lnSpc>
              <a:spcBef>
                <a:spcPts val="1400"/>
              </a:spcBef>
              <a:spcAft>
                <a:spcPts val="0"/>
              </a:spcAft>
              <a:buFont typeface="Arial" pitchFamily="34" charset="0"/>
              <a:buChar char="•"/>
            </a:pPr>
            <a:endParaRPr lang="zh-CN" altLang="en-US" sz="2000" b="0" i="0" u="none" strike="noStrike" kern="1200" cap="none" spc="0" baseline="0">
              <a:solidFill>
                <a:srgbClr val="292929"/>
              </a:solidFill>
              <a:latin typeface="Abadi" pitchFamily="34" charset="0"/>
              <a:ea typeface="等线" pitchFamily="0" charset="0"/>
              <a:cs typeface="Calibri" pitchFamily="0" charset="0"/>
            </a:endParaRPr>
          </a:p>
        </p:txBody>
      </p:sp>
      <p:sp>
        <p:nvSpPr>
          <p:cNvPr id="43"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Methodology</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1036027477"/>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46"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8</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47" name="文本框"/>
          <p:cNvSpPr>
            <a:spLocks noGrp="1"/>
          </p:cNvSpPr>
          <p:nvPr>
            <p:ph type="body" idx="4294967295"/>
          </p:nvPr>
        </p:nvSpPr>
        <p:spPr>
          <a:xfrm rot="0">
            <a:off x="770011" y="1778732"/>
            <a:ext cx="10515600" cy="4351337"/>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000"/>
              </a:spcBef>
              <a:spcAft>
                <a:spcPts val="0"/>
              </a:spcAft>
              <a:buFont typeface="Arial" pitchFamily="34" charset="0"/>
              <a:buChar char="•"/>
            </a:pPr>
            <a:r>
              <a:rPr lang="en-US" altLang="zh-CN" sz="2200" b="1" i="0" u="none" strike="noStrike" kern="1200" cap="none" spc="0" baseline="0">
                <a:solidFill>
                  <a:srgbClr val="292929"/>
                </a:solidFill>
                <a:latin typeface="Abadi" pitchFamily="34" charset="0"/>
                <a:ea typeface="等线" pitchFamily="0" charset="0"/>
                <a:cs typeface="Calibri" pitchFamily="0" charset="0"/>
              </a:rPr>
              <a:t>SpaceX API</a:t>
            </a:r>
            <a:r>
              <a:rPr lang="en-US" altLang="zh-CN" sz="2200" b="0" i="0" u="none" strike="noStrike" kern="1200" cap="none" spc="0" baseline="0">
                <a:solidFill>
                  <a:srgbClr val="292929"/>
                </a:solidFill>
                <a:latin typeface="Abadi" pitchFamily="34" charset="0"/>
                <a:ea typeface="等线" pitchFamily="0" charset="0"/>
                <a:cs typeface="Calibri" pitchFamily="0" charset="0"/>
              </a:rPr>
              <a:t>: SpaceX launch data was collected with the </a:t>
            </a:r>
            <a:r>
              <a:rPr lang="en-US" altLang="zh-CN" sz="2200" b="0" i="0" u="none" strike="noStrike" kern="1200" cap="none" spc="0" baseline="0">
                <a:solidFill>
                  <a:srgbClr val="292929"/>
                </a:solidFill>
                <a:latin typeface="Abadi" pitchFamily="34" charset="0"/>
                <a:ea typeface="Calibri" pitchFamily="0" charset="0"/>
                <a:cs typeface="Calibri" pitchFamily="0" charset="0"/>
              </a:rPr>
              <a:t>SpaceX REST API</a:t>
            </a:r>
            <a:r>
              <a:rPr lang="en-US" altLang="zh-CN" sz="2200" b="0" i="0" u="none" strike="noStrike" kern="1200" cap="none" spc="0" baseline="0">
                <a:solidFill>
                  <a:srgbClr val="292929"/>
                </a:solidFill>
                <a:latin typeface="Abadi" pitchFamily="34" charset="0"/>
                <a:ea typeface="等线" pitchFamily="0" charset="0"/>
                <a:cs typeface="Calibri" pitchFamily="0" charset="0"/>
              </a:rPr>
              <a:t>. A GET request was used to request and parse the SpaceX launch data. The response content Json was decoded using .</a:t>
            </a:r>
            <a:r>
              <a:rPr lang="en-US" altLang="zh-CN" sz="2200" b="0" i="0" u="none" strike="noStrike" kern="1200" cap="none" spc="0" baseline="0">
                <a:solidFill>
                  <a:srgbClr val="292929"/>
                </a:solidFill>
                <a:latin typeface="Abadi" pitchFamily="34" charset="0"/>
                <a:ea typeface="等线" pitchFamily="0" charset="0"/>
                <a:cs typeface="Calibri" pitchFamily="0" charset="0"/>
              </a:rPr>
              <a:t>json</a:t>
            </a:r>
            <a:r>
              <a:rPr lang="en-US" altLang="zh-CN" sz="2200" b="0" i="0" u="none" strike="noStrike" kern="1200" cap="none" spc="0" baseline="0">
                <a:solidFill>
                  <a:srgbClr val="292929"/>
                </a:solidFill>
                <a:latin typeface="Abadi" pitchFamily="34" charset="0"/>
                <a:ea typeface="等线" pitchFamily="0" charset="0"/>
                <a:cs typeface="Calibri" pitchFamily="0" charset="0"/>
              </a:rPr>
              <a:t>() and turned it into a Pandas </a:t>
            </a:r>
            <a:r>
              <a:rPr lang="en-US" altLang="zh-CN" sz="2200" b="0" i="0" u="none" strike="noStrike" kern="1200" cap="none" spc="0" baseline="0">
                <a:solidFill>
                  <a:srgbClr val="292929"/>
                </a:solidFill>
                <a:latin typeface="Abadi" pitchFamily="34" charset="0"/>
                <a:ea typeface="等线" pitchFamily="0" charset="0"/>
                <a:cs typeface="Calibri" pitchFamily="0" charset="0"/>
              </a:rPr>
              <a:t>dataframe</a:t>
            </a:r>
            <a:r>
              <a:rPr lang="en-US" altLang="zh-CN" sz="2200" b="0" i="0" u="none" strike="noStrike" kern="1200" cap="none" spc="0" baseline="0">
                <a:solidFill>
                  <a:srgbClr val="292929"/>
                </a:solidFill>
                <a:latin typeface="Abadi" pitchFamily="34" charset="0"/>
                <a:ea typeface="等线" pitchFamily="0" charset="0"/>
                <a:cs typeface="Calibri" pitchFamily="0" charset="0"/>
              </a:rPr>
              <a:t> using .</a:t>
            </a:r>
            <a:r>
              <a:rPr lang="en-US" altLang="zh-CN" sz="2200" b="0" i="0" u="none" strike="noStrike" kern="1200" cap="none" spc="0" baseline="0">
                <a:solidFill>
                  <a:srgbClr val="292929"/>
                </a:solidFill>
                <a:latin typeface="Abadi" pitchFamily="34" charset="0"/>
                <a:ea typeface="等线" pitchFamily="0" charset="0"/>
                <a:cs typeface="Calibri" pitchFamily="0" charset="0"/>
              </a:rPr>
              <a:t>json_normalize</a:t>
            </a:r>
            <a:r>
              <a:rPr lang="en-US" altLang="zh-CN" sz="2200" b="0" i="0" u="none" strike="noStrike" kern="1200" cap="none" spc="0" baseline="0">
                <a:solidFill>
                  <a:srgbClr val="292929"/>
                </a:solidFill>
                <a:latin typeface="Abadi" pitchFamily="34" charset="0"/>
                <a:ea typeface="等线" pitchFamily="0" charset="0"/>
                <a:cs typeface="Calibri" pitchFamily="0" charset="0"/>
              </a:rPr>
              <a:t>(). The SpaceX API allows us to gather data about launches, including information about the rocket used, payload delivered, launch specifications, landing specifications, and landing outcome. </a:t>
            </a:r>
            <a:endParaRPr lang="en-US" altLang="zh-CN" sz="2800" b="0" i="0" u="none" strike="noStrike" kern="1200" cap="none" spc="0" baseline="0">
              <a:solidFill>
                <a:srgbClr val="292929"/>
              </a:solidFill>
              <a:latin typeface="Calibri" pitchFamily="0" charset="0"/>
              <a:ea typeface="等线" pitchFamily="0" charset="0"/>
              <a:cs typeface="Calibri" pitchFamily="0" charset="0"/>
            </a:endParaRPr>
          </a:p>
          <a:p>
            <a:pPr marL="228600" indent="-228600" algn="l">
              <a:lnSpc>
                <a:spcPct val="100000"/>
              </a:lnSpc>
              <a:spcBef>
                <a:spcPts val="1000"/>
              </a:spcBef>
              <a:spcAft>
                <a:spcPts val="0"/>
              </a:spcAft>
              <a:buFont typeface="Arial" pitchFamily="34" charset="0"/>
              <a:buChar char="•"/>
            </a:pP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2200" b="1" i="0" u="none" strike="noStrike" kern="1200" cap="none" spc="0" baseline="0">
                <a:solidFill>
                  <a:srgbClr val="292929"/>
                </a:solidFill>
                <a:latin typeface="Abadi" pitchFamily="34" charset="0"/>
                <a:ea typeface="等线" pitchFamily="0" charset="0"/>
                <a:cs typeface="Calibri" pitchFamily="0" charset="0"/>
              </a:rPr>
              <a:t>Web scraping</a:t>
            </a:r>
            <a:r>
              <a:rPr lang="en-US" altLang="zh-CN" sz="2200" b="0" i="0" u="none" strike="noStrike" kern="1200" cap="none" spc="0" baseline="0">
                <a:solidFill>
                  <a:srgbClr val="292929"/>
                </a:solidFill>
                <a:latin typeface="Abadi" pitchFamily="34" charset="0"/>
                <a:ea typeface="等线" pitchFamily="0" charset="0"/>
                <a:cs typeface="Calibri" pitchFamily="0" charset="0"/>
              </a:rPr>
              <a:t>: Falcon 9 launch records saved in HTML tables available on the SpaceX Wikipedia page were </a:t>
            </a:r>
            <a:r>
              <a:rPr lang="en-US" altLang="zh-CN" sz="2200" b="0" i="0" u="none" strike="noStrike" kern="1200" cap="none" spc="0" baseline="0">
                <a:solidFill>
                  <a:srgbClr val="292929"/>
                </a:solidFill>
                <a:latin typeface="Abadi" pitchFamily="34" charset="0"/>
                <a:ea typeface="等线" pitchFamily="0" charset="0"/>
                <a:cs typeface="Calibri" pitchFamily="0" charset="0"/>
              </a:rPr>
              <a:t>webscraped</a:t>
            </a:r>
            <a:r>
              <a:rPr lang="en-US" altLang="zh-CN" sz="2200" b="0" i="0" u="none" strike="noStrike" kern="1200" cap="none" spc="0" baseline="0">
                <a:solidFill>
                  <a:srgbClr val="292929"/>
                </a:solidFill>
                <a:latin typeface="Abadi" pitchFamily="34" charset="0"/>
                <a:ea typeface="等线" pitchFamily="0" charset="0"/>
                <a:cs typeface="Calibri" pitchFamily="0" charset="0"/>
              </a:rPr>
              <a:t> using the </a:t>
            </a:r>
            <a:r>
              <a:rPr lang="en-US" altLang="zh-CN" sz="2200" b="0" i="0" u="none" strike="noStrike" kern="1200" cap="none" spc="0" baseline="0">
                <a:solidFill>
                  <a:srgbClr val="292929"/>
                </a:solidFill>
                <a:latin typeface="Abadi" pitchFamily="34" charset="0"/>
                <a:ea typeface="等线" pitchFamily="0" charset="0"/>
                <a:cs typeface="Calibri" pitchFamily="0" charset="0"/>
              </a:rPr>
              <a:t>BeautifulSoup</a:t>
            </a:r>
            <a:r>
              <a:rPr lang="en-US" altLang="zh-CN" sz="2200" b="0" i="0" u="none" strike="noStrike" kern="1200" cap="none" spc="0" baseline="0">
                <a:solidFill>
                  <a:srgbClr val="292929"/>
                </a:solidFill>
                <a:latin typeface="Abadi" pitchFamily="34" charset="0"/>
                <a:ea typeface="等线" pitchFamily="0" charset="0"/>
                <a:cs typeface="Calibri" pitchFamily="0" charset="0"/>
              </a:rPr>
              <a:t> python library. The table was then parsed and converted into a pandas data frame.</a:t>
            </a:r>
            <a:endParaRPr lang="en-US" altLang="zh-CN" sz="2200" b="0" i="0" u="none" strike="noStrike" kern="1200" cap="none" spc="0" baseline="0">
              <a:solidFill>
                <a:srgbClr val="292929"/>
              </a:solidFill>
              <a:latin typeface="Abadi" pitchFamily="34" charset="0"/>
              <a:ea typeface="等线" pitchFamily="0" charset="0"/>
              <a:cs typeface="Calibri" pitchFamily="0" charset="0"/>
            </a:endParaRPr>
          </a:p>
          <a:p>
            <a:pPr marL="228600" indent="-228600" algn="l">
              <a:lnSpc>
                <a:spcPct val="100000"/>
              </a:lnSpc>
              <a:spcBef>
                <a:spcPts val="1400"/>
              </a:spcBef>
              <a:spcAft>
                <a:spcPts val="0"/>
              </a:spcAft>
              <a:buFont typeface="Arial" pitchFamily="34" charset="0"/>
              <a:buChar char="•"/>
            </a:pPr>
            <a:endParaRPr lang="zh-CN" altLang="en-US" sz="2200" b="0" i="0" u="none" strike="noStrike" kern="1200" cap="none" spc="0" baseline="0">
              <a:solidFill>
                <a:srgbClr val="292929"/>
              </a:solidFill>
              <a:latin typeface="Abadi" pitchFamily="34" charset="0"/>
              <a:ea typeface="等线" pitchFamily="0" charset="0"/>
              <a:cs typeface="Calibri" pitchFamily="0" charset="0"/>
            </a:endParaRPr>
          </a:p>
        </p:txBody>
      </p:sp>
      <p:sp>
        <p:nvSpPr>
          <p:cNvPr id="48"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Data Collection Summary</a:t>
            </a:r>
            <a:endParaRPr lang="zh-CN" altLang="en-US" sz="3700" b="0" i="0" u="none" strike="noStrike" kern="1200" cap="none" spc="0" baseline="0">
              <a:solidFill>
                <a:srgbClr val="0B49CB"/>
              </a:solidFill>
              <a:latin typeface="IBM Plex Mono SemiBold" pitchFamily="49" charset="0"/>
              <a:ea typeface="IBM Plex Mono SemiBold" pitchFamily="49" charset="0"/>
              <a:cs typeface="IBM Plex Mono SemiBold" pitchFamily="49" charset="0"/>
            </a:endParaRPr>
          </a:p>
        </p:txBody>
      </p:sp>
    </p:spTree>
    <p:extLst>
      <p:ext uri="{BB962C8B-B14F-4D97-AF65-F5344CB8AC3E}">
        <p14:creationId xmlns:p14="http://schemas.microsoft.com/office/powerpoint/2010/main" val="770630818"/>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blipFill>
          <a:blip r:embed="rId1"/>
          <a:stretch/>
        </a:blipFill>
      </p:bgPr>
    </p:bg>
    <p:spTree>
      <p:nvGrpSpPr>
        <p:cNvPr id="1" name=""/>
        <p:cNvGrpSpPr/>
        <p:nvPr/>
      </p:nvGrpSpPr>
      <p:grpSpPr>
        <a:xfrm>
          <a:off x="0" y="0"/>
          <a:ext cx="0" cy="0"/>
          <a:chOff x="0" y="0"/>
          <a:chExt cx="0" cy="0"/>
        </a:xfrm>
      </p:grpSpPr>
      <p:sp>
        <p:nvSpPr>
          <p:cNvPr id="49" name="文本框"/>
          <p:cNvSpPr>
            <a:spLocks noGrp="1"/>
          </p:cNvSpPr>
          <p:nvPr>
            <p:ph type="sldNum"/>
          </p:nvPr>
        </p:nvSpPr>
        <p:spPr>
          <a:xfrm rot="0">
            <a:off x="8714772" y="6025573"/>
            <a:ext cx="2743200" cy="401637"/>
          </a:xfrm>
          <a:prstGeom prst="rect"/>
          <a:noFill/>
          <a:ln w="12700"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fld id="{CAD2D6BD-DE1B-4B5F-8B41-2702339687B9}" type="slidenum">
              <a:rPr lang="en-US" altLang="zh-CN" sz="1600" b="0" i="0" u="none" strike="noStrike" kern="1200" cap="none" spc="0" baseline="0">
                <a:solidFill>
                  <a:srgbClr val="1C7DDB"/>
                </a:solidFill>
                <a:latin typeface="Abadi" pitchFamily="34" charset="0"/>
                <a:ea typeface="等线" pitchFamily="0" charset="0"/>
                <a:cs typeface="Calibri" pitchFamily="0" charset="0"/>
              </a:rPr>
              <a:t>9</a:t>
            </a:fld>
            <a:endParaRPr lang="zh-CN" altLang="en-US" sz="1600" b="0" i="0" u="none" strike="noStrike" kern="1200" cap="none" spc="0" baseline="0">
              <a:solidFill>
                <a:srgbClr val="1C7DDB"/>
              </a:solidFill>
              <a:latin typeface="Abadi" pitchFamily="34" charset="0"/>
              <a:ea typeface="等线" pitchFamily="0" charset="0"/>
              <a:cs typeface="Calibri" pitchFamily="0" charset="0"/>
            </a:endParaRPr>
          </a:p>
        </p:txBody>
      </p:sp>
      <p:sp>
        <p:nvSpPr>
          <p:cNvPr id="50" name="文本框"/>
          <p:cNvSpPr>
            <a:spLocks noGrp="1"/>
          </p:cNvSpPr>
          <p:nvPr>
            <p:ph type="body" idx="4294967295"/>
          </p:nvPr>
        </p:nvSpPr>
        <p:spPr>
          <a:xfrm rot="0">
            <a:off x="797292" y="1753333"/>
            <a:ext cx="5003678" cy="427281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1400"/>
              </a:spcBef>
              <a:spcAft>
                <a:spcPts val="0"/>
              </a:spcAft>
              <a:buNone/>
            </a:pPr>
            <a:r>
              <a:rPr lang="en-US" altLang="zh-CN" sz="1200" b="0" i="0" u="none" strike="noStrike" kern="1200" cap="none" spc="0" baseline="0">
                <a:solidFill>
                  <a:schemeClr val="tx1"/>
                </a:solidFill>
                <a:latin typeface="Abadi" pitchFamily="34" charset="0"/>
                <a:ea typeface="等线" pitchFamily="0" charset="0"/>
                <a:cs typeface="Lucida Sans"/>
              </a:rPr>
              <a:t>Steps required for data collection through SpaceX API:</a:t>
            </a:r>
            <a:endParaRPr lang="en-US" altLang="zh-CN" sz="1200" b="0" i="0" u="none" strike="noStrike" kern="1200" cap="none" spc="0" baseline="0">
              <a:solidFill>
                <a:schemeClr val="tx1"/>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chemeClr val="tx1"/>
                </a:solidFill>
                <a:latin typeface="Abadi" pitchFamily="34" charset="0"/>
                <a:ea typeface="等线" pitchFamily="0" charset="0"/>
                <a:cs typeface="Lucida Sans"/>
              </a:rPr>
              <a:t>Get request: request data from SpaceX API</a:t>
            </a:r>
            <a:endParaRPr lang="en-US" altLang="zh-CN" sz="1200" b="0" i="0" u="none" strike="noStrike" kern="1200" cap="none" spc="0" baseline="0">
              <a:solidFill>
                <a:schemeClr val="tx1"/>
              </a:solidFill>
              <a:latin typeface="Calibri" pitchFamily="0"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chemeClr val="tx1"/>
                </a:solidFill>
                <a:latin typeface="Abadi" pitchFamily="34" charset="0"/>
                <a:ea typeface="等线" pitchFamily="0" charset="0"/>
                <a:cs typeface="Lucida Sans"/>
              </a:rPr>
              <a:t>Decode response: using </a:t>
            </a:r>
            <a:r>
              <a:rPr lang="en-US" altLang="zh-CN" sz="1200" b="0" i="0" u="none" strike="noStrike" kern="1200" cap="none" spc="0" baseline="0">
                <a:solidFill>
                  <a:schemeClr val="tx1"/>
                </a:solidFill>
                <a:latin typeface="Abadi" pitchFamily="34" charset="0"/>
                <a:ea typeface="等线" pitchFamily="0" charset="0"/>
                <a:cs typeface="Lucida Sans"/>
              </a:rPr>
              <a:t>json</a:t>
            </a:r>
            <a:r>
              <a:rPr lang="en-US" altLang="zh-CN" sz="1200" b="0" i="0" u="none" strike="noStrike" kern="1200" cap="none" spc="0" baseline="0">
                <a:solidFill>
                  <a:schemeClr val="tx1"/>
                </a:solidFill>
                <a:latin typeface="Abadi" pitchFamily="34" charset="0"/>
                <a:ea typeface="等线" pitchFamily="0" charset="0"/>
                <a:cs typeface="Lucida Sans"/>
              </a:rPr>
              <a:t>() function</a:t>
            </a:r>
            <a:endParaRPr lang="en-US" altLang="zh-CN" sz="1200" b="0" i="0" u="none" strike="noStrike" kern="1200" cap="none" spc="0" baseline="0">
              <a:solidFill>
                <a:schemeClr val="tx1"/>
              </a:solidFill>
              <a:latin typeface="Calibri" pitchFamily="0"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chemeClr val="tx1"/>
                </a:solidFill>
                <a:latin typeface="Abadi" pitchFamily="34" charset="0"/>
                <a:ea typeface="等线" pitchFamily="0" charset="0"/>
                <a:cs typeface="Lucida Sans"/>
              </a:rPr>
              <a:t>Request information: request further information </a:t>
            </a:r>
            <a:r>
              <a:rPr lang="en-US" altLang="zh-CN" sz="1200" b="0" i="0" u="none" strike="noStrike" kern="1200" cap="none" spc="0" baseline="0">
                <a:solidFill>
                  <a:schemeClr val="tx1"/>
                </a:solidFill>
                <a:latin typeface="Abadi" pitchFamily="34" charset="0"/>
                <a:ea typeface="等线" pitchFamily="0" charset="0"/>
                <a:cs typeface="Lucida Sans"/>
              </a:rPr>
              <a:t>aboutusing</a:t>
            </a:r>
            <a:r>
              <a:rPr lang="en-US" altLang="zh-CN" sz="1200" b="0" i="0" u="none" strike="noStrike" kern="1200" cap="none" spc="0" baseline="0">
                <a:solidFill>
                  <a:schemeClr val="tx1"/>
                </a:solidFill>
                <a:latin typeface="Abadi" pitchFamily="34" charset="0"/>
                <a:ea typeface="等线" pitchFamily="0" charset="0"/>
                <a:cs typeface="Lucida Sans"/>
              </a:rPr>
              <a:t> columns rocket, payloads, launchpad, and cores. using API </a:t>
            </a:r>
            <a:endParaRPr lang="en-US" altLang="zh-CN" sz="1200" b="0" i="0" u="none" strike="noStrike" kern="1200" cap="none" spc="0" baseline="0">
              <a:solidFill>
                <a:schemeClr val="tx1"/>
              </a:solidFill>
              <a:latin typeface="Calibri" pitchFamily="0"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chemeClr val="tx1"/>
                </a:solidFill>
                <a:latin typeface="Abadi" pitchFamily="34" charset="0"/>
                <a:ea typeface="等线" pitchFamily="0" charset="0"/>
                <a:cs typeface="Lucida Sans"/>
              </a:rPr>
              <a:t>Create dictionary: combine the collected columns into a dictionary.</a:t>
            </a:r>
            <a:endParaRPr lang="en-US" altLang="zh-CN" sz="1200" b="0" i="0" u="none" strike="noStrike" kern="1200" cap="none" spc="0" baseline="0">
              <a:solidFill>
                <a:schemeClr val="tx1"/>
              </a:solidFill>
              <a:latin typeface="Calibri" pitchFamily="0" charset="0"/>
              <a:ea typeface="Calibri" pitchFamily="0" charset="0"/>
              <a:cs typeface="Calibri" pitchFamily="0" charset="0"/>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chemeClr val="tx1"/>
                </a:solidFill>
                <a:latin typeface="Abadi" pitchFamily="34" charset="0"/>
                <a:ea typeface="等线" pitchFamily="0" charset="0"/>
                <a:cs typeface="Lucida Sans"/>
              </a:rPr>
              <a:t>Create </a:t>
            </a:r>
            <a:r>
              <a:rPr lang="en-US" altLang="zh-CN" sz="1200" b="0" i="0" u="none" strike="noStrike" kern="1200" cap="none" spc="0" baseline="0">
                <a:solidFill>
                  <a:schemeClr val="tx1"/>
                </a:solidFill>
                <a:latin typeface="Abadi" pitchFamily="34" charset="0"/>
                <a:ea typeface="等线" pitchFamily="0" charset="0"/>
                <a:cs typeface="Lucida Sans"/>
              </a:rPr>
              <a:t>dataframe</a:t>
            </a:r>
            <a:r>
              <a:rPr lang="en-US" altLang="zh-CN" sz="1200" b="0" i="0" u="none" strike="noStrike" kern="1200" cap="none" spc="0" baseline="0">
                <a:solidFill>
                  <a:schemeClr val="tx1"/>
                </a:solidFill>
                <a:latin typeface="Abadi" pitchFamily="34" charset="0"/>
                <a:ea typeface="等线" pitchFamily="0" charset="0"/>
                <a:cs typeface="Lucida Sans"/>
              </a:rPr>
              <a:t>: using .</a:t>
            </a:r>
            <a:r>
              <a:rPr lang="en-US" altLang="zh-CN" sz="1200" b="0" i="0" u="none" strike="noStrike" kern="1200" cap="none" spc="0" baseline="0">
                <a:solidFill>
                  <a:schemeClr val="tx1"/>
                </a:solidFill>
                <a:latin typeface="Abadi" pitchFamily="34" charset="0"/>
                <a:ea typeface="等线" pitchFamily="0" charset="0"/>
                <a:cs typeface="Lucida Sans"/>
              </a:rPr>
              <a:t>json_normalize</a:t>
            </a:r>
            <a:r>
              <a:rPr lang="en-US" altLang="zh-CN" sz="1200" b="0" i="0" u="none" strike="noStrike" kern="1200" cap="none" spc="0" baseline="0">
                <a:solidFill>
                  <a:schemeClr val="tx1"/>
                </a:solidFill>
                <a:latin typeface="Abadi" pitchFamily="34" charset="0"/>
                <a:ea typeface="等线" pitchFamily="0" charset="0"/>
                <a:cs typeface="Lucida Sans"/>
              </a:rPr>
              <a:t>()</a:t>
            </a:r>
            <a:endParaRPr lang="en-US" altLang="zh-CN" sz="1200" b="0" i="0" u="none" strike="noStrike" kern="1200" cap="none" spc="0" baseline="0">
              <a:solidFill>
                <a:schemeClr val="tx1"/>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chemeClr val="tx1"/>
                </a:solidFill>
                <a:latin typeface="Abadi" pitchFamily="34" charset="0"/>
                <a:ea typeface="等线" pitchFamily="0" charset="0"/>
                <a:cs typeface="Lucida Sans"/>
              </a:rPr>
              <a:t>Filter </a:t>
            </a:r>
            <a:r>
              <a:rPr lang="en-US" altLang="zh-CN" sz="1200" b="0" i="0" u="none" strike="noStrike" kern="1200" cap="none" spc="0" baseline="0">
                <a:solidFill>
                  <a:schemeClr val="tx1"/>
                </a:solidFill>
                <a:latin typeface="Abadi" pitchFamily="34" charset="0"/>
                <a:ea typeface="等线" pitchFamily="0" charset="0"/>
                <a:cs typeface="Lucida Sans"/>
              </a:rPr>
              <a:t>dataframe</a:t>
            </a:r>
            <a:r>
              <a:rPr lang="en-US" altLang="zh-CN" sz="1200" b="0" i="0" u="none" strike="noStrike" kern="1200" cap="none" spc="0" baseline="0">
                <a:solidFill>
                  <a:schemeClr val="tx1"/>
                </a:solidFill>
                <a:latin typeface="Abadi" pitchFamily="34" charset="0"/>
                <a:ea typeface="等线" pitchFamily="0" charset="0"/>
                <a:cs typeface="Lucida Sans"/>
              </a:rPr>
              <a:t>: to contain only information about Flacon 9 launches</a:t>
            </a:r>
            <a:endParaRPr lang="en-US" altLang="zh-CN" sz="1200" b="0" i="0" u="none" strike="noStrike" kern="1200" cap="none" spc="0" baseline="0">
              <a:solidFill>
                <a:schemeClr val="tx1"/>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chemeClr val="tx1"/>
                </a:solidFill>
                <a:latin typeface="Abadi" pitchFamily="34" charset="0"/>
                <a:ea typeface="等线" pitchFamily="0" charset="0"/>
                <a:cs typeface="Lucida Sans"/>
              </a:rPr>
              <a:t>Replace null values: replace missing payload mass with mean value</a:t>
            </a:r>
            <a:endParaRPr lang="en-US" altLang="zh-CN" sz="1200" b="0" i="0" u="none" strike="noStrike" kern="1200" cap="none" spc="0" baseline="0">
              <a:solidFill>
                <a:schemeClr val="tx1"/>
              </a:solidFill>
              <a:latin typeface="Abadi" pitchFamily="34" charset="0"/>
              <a:ea typeface="等线" pitchFamily="0" charset="0"/>
              <a:cs typeface="Lucida Sans"/>
            </a:endParaRPr>
          </a:p>
          <a:p>
            <a:pPr marL="228600" indent="-228600" algn="l">
              <a:lnSpc>
                <a:spcPct val="100000"/>
              </a:lnSpc>
              <a:spcBef>
                <a:spcPts val="1400"/>
              </a:spcBef>
              <a:spcAft>
                <a:spcPts val="0"/>
              </a:spcAft>
              <a:buFont typeface="Arial" pitchFamily="34" charset="0"/>
              <a:buChar char="•"/>
            </a:pPr>
            <a:r>
              <a:rPr lang="en-US" altLang="zh-CN" sz="1200" b="0" i="0" u="none" strike="noStrike" kern="1200" cap="none" spc="0" baseline="0">
                <a:solidFill>
                  <a:schemeClr val="tx1"/>
                </a:solidFill>
                <a:latin typeface="Abadi" pitchFamily="34" charset="0"/>
                <a:ea typeface="等线" pitchFamily="0" charset="0"/>
                <a:cs typeface="Lucida Sans"/>
              </a:rPr>
              <a:t>Export data to a .csv</a:t>
            </a:r>
            <a:endParaRPr lang="en-US" altLang="zh-CN" sz="1200" b="0" i="0" u="none" strike="noStrike" kern="1200" cap="none" spc="0" baseline="0">
              <a:solidFill>
                <a:schemeClr val="tx1"/>
              </a:solidFill>
              <a:latin typeface="Abadi" pitchFamily="34" charset="0"/>
              <a:ea typeface="等线" pitchFamily="0" charset="0"/>
              <a:cs typeface="Lucida Sans"/>
            </a:endParaRPr>
          </a:p>
          <a:p>
            <a:pPr marL="0" indent="0" algn="l">
              <a:lnSpc>
                <a:spcPct val="100000"/>
              </a:lnSpc>
              <a:spcBef>
                <a:spcPts val="1400"/>
              </a:spcBef>
              <a:spcAft>
                <a:spcPts val="0"/>
              </a:spcAft>
              <a:buNone/>
            </a:pPr>
            <a:r>
              <a:rPr lang="en-US" altLang="zh-CN" sz="1200" b="0" i="0" u="none" strike="noStrike" kern="1200" cap="none" spc="0" baseline="0">
                <a:solidFill>
                  <a:srgbClr val="292929"/>
                </a:solidFill>
                <a:latin typeface="Abadi" pitchFamily="34" charset="0"/>
                <a:ea typeface="等线" pitchFamily="0" charset="0"/>
                <a:cs typeface="Lucida Sans"/>
              </a:rPr>
              <a:t>GitHub URL of the completed SpaceX API calls notebook:</a:t>
            </a:r>
            <a:r>
              <a:rPr lang="en-US" altLang="zh-CN" sz="1200" b="0" i="0" u="none" strike="noStrike" kern="1200" cap="none" spc="0" baseline="0">
                <a:solidFill>
                  <a:srgbClr val="292929"/>
                </a:solidFill>
                <a:latin typeface="Calibri" pitchFamily="0" charset="0"/>
                <a:ea typeface="Calibri" pitchFamily="0" charset="0"/>
                <a:cs typeface="Calibri" pitchFamily="0" charset="0"/>
              </a:rPr>
              <a:t> </a:t>
            </a:r>
            <a:endParaRPr lang="en-US" altLang="zh-CN" sz="1200" b="0" i="0" u="none" strike="noStrike" kern="1200" cap="none" spc="0" baseline="0">
              <a:solidFill>
                <a:srgbClr val="292929"/>
              </a:solidFill>
              <a:latin typeface="Calibri" pitchFamily="0" charset="0"/>
              <a:ea typeface="Calibri" pitchFamily="0" charset="0"/>
              <a:cs typeface="Calibri" pitchFamily="0" charset="0"/>
            </a:endParaRPr>
          </a:p>
          <a:p>
            <a:pPr marL="0" indent="0" algn="l">
              <a:lnSpc>
                <a:spcPct val="100000"/>
              </a:lnSpc>
              <a:spcBef>
                <a:spcPts val="1400"/>
              </a:spcBef>
              <a:spcAft>
                <a:spcPts val="0"/>
              </a:spcAft>
              <a:buNone/>
            </a:pPr>
            <a:r>
              <a:rPr lang="en-US" altLang="zh-CN" sz="1200" b="0" i="0" u="none" strike="noStrike" kern="1200" cap="none" spc="0" baseline="0">
                <a:solidFill>
                  <a:srgbClr val="292929"/>
                </a:solidFill>
                <a:latin typeface="Calibri" pitchFamily="0" charset="0"/>
                <a:ea typeface="Calibri" pitchFamily="0" charset="0"/>
                <a:cs typeface="Calibri" pitchFamily="0" charset="0"/>
              </a:rPr>
              <a:t> https://github.com/JustAGeologist/Data-Science-and-Machine-Learning-Capstone-Project/blob/8d91215fdc224ed58b2b41aa6030ec51e00689d3/jupyter-labs-spacex-data-collection-api.ipynb</a:t>
            </a:r>
            <a:endParaRPr lang="en-US" altLang="zh-CN" sz="1200" b="0" i="0" u="none" strike="noStrike" kern="1200" cap="none" spc="0" baseline="0">
              <a:solidFill>
                <a:srgbClr val="292929"/>
              </a:solidFill>
              <a:latin typeface="Calibri" pitchFamily="0" charset="0"/>
              <a:ea typeface="Calibri" pitchFamily="0" charset="0"/>
              <a:cs typeface="Calibri" pitchFamily="0" charset="0"/>
            </a:endParaRPr>
          </a:p>
          <a:p>
            <a:pPr marL="228600" indent="-228600" algn="l">
              <a:lnSpc>
                <a:spcPct val="90000"/>
              </a:lnSpc>
              <a:spcBef>
                <a:spcPts val="1000"/>
              </a:spcBef>
              <a:spcAft>
                <a:spcPts val="0"/>
              </a:spcAft>
              <a:buFont typeface="Arial" pitchFamily="34" charset="0"/>
              <a:buChar char="•"/>
            </a:pPr>
            <a:endParaRPr lang="zh-CN" altLang="en-US" sz="2800" b="0" i="0" u="none" strike="noStrike" kern="1200" cap="none" spc="0" baseline="0">
              <a:solidFill>
                <a:srgbClr val="000000"/>
              </a:solidFill>
              <a:latin typeface="Calibri" pitchFamily="0" charset="0"/>
              <a:ea typeface="Calibri" pitchFamily="0" charset="0"/>
              <a:cs typeface="Calibri" pitchFamily="0" charset="0"/>
            </a:endParaRPr>
          </a:p>
        </p:txBody>
      </p:sp>
      <p:sp>
        <p:nvSpPr>
          <p:cNvPr id="51" name="矩形"/>
          <p:cNvSpPr>
            <a:spLocks/>
          </p:cNvSpPr>
          <p:nvPr/>
        </p:nvSpPr>
        <p:spPr>
          <a:xfrm rot="0">
            <a:off x="770011" y="538650"/>
            <a:ext cx="10515600" cy="549049"/>
          </a:xfrm>
          <a:prstGeom prst="rect"/>
          <a:noFill/>
          <a:ln w="12700" cmpd="sng" cap="flat">
            <a:noFill/>
            <a:prstDash val="solid"/>
            <a:miter/>
          </a:ln>
        </p:spPr>
        <p:txBody>
          <a:bodyPr vert="horz" wrap="square" lIns="91440" tIns="45720" rIns="91440" bIns="45720" anchor="ctr" anchorCtr="0">
            <a:prstTxWarp prst="textNoShape"/>
          </a:bodyPr>
          <a:lstStyle/>
          <a:p>
            <a:pPr marL="0" indent="0" algn="l" eaLnBrk="1" latinLnBrk="0" hangingPunct="1">
              <a:lnSpc>
                <a:spcPct val="70000"/>
              </a:lnSpc>
              <a:spcBef>
                <a:spcPts val="0"/>
              </a:spcBef>
              <a:spcAft>
                <a:spcPts val="0"/>
              </a:spcAft>
              <a:buNone/>
            </a:pPr>
            <a:r>
              <a:rPr lang="en-US" altLang="zh-CN" sz="3700" b="0" i="0" u="none" strike="noStrike" kern="1200" cap="none" spc="0" baseline="0">
                <a:solidFill>
                  <a:srgbClr val="0B49CB"/>
                </a:solidFill>
                <a:latin typeface="Abadi" pitchFamily="34" charset="0"/>
                <a:ea typeface="IBM Plex Mono SemiBold" pitchFamily="49" charset="0"/>
                <a:cs typeface="IBM Plex Mono SemiBold" pitchFamily="49" charset="0"/>
              </a:rPr>
              <a:t>Data Collection – SpaceX API</a:t>
            </a:r>
            <a:endParaRPr lang="zh-CN" altLang="en-US" sz="3700" b="0" i="0" u="none" strike="noStrike" kern="1200" cap="none" spc="0" baseline="0">
              <a:solidFill>
                <a:srgbClr val="0B49CB"/>
              </a:solidFill>
              <a:latin typeface="Abadi" pitchFamily="34" charset="0"/>
              <a:ea typeface="IBM Plex Mono SemiBold" pitchFamily="49" charset="0"/>
              <a:cs typeface="IBM Plex Mono SemiBold" pitchFamily="49" charset="0"/>
            </a:endParaRPr>
          </a:p>
        </p:txBody>
      </p:sp>
      <p:grpSp>
        <p:nvGrpSpPr>
          <p:cNvPr id="67" name="对象"/>
          <p:cNvGrpSpPr>
            <a:grpSpLocks/>
          </p:cNvGrpSpPr>
          <p:nvPr/>
        </p:nvGrpSpPr>
        <p:grpSpPr>
          <a:xfrm>
            <a:off x="6424246" y="2069123"/>
            <a:ext cx="4572000" cy="3657600"/>
            <a:chOff x="6424246" y="2069123"/>
            <a:chExt cx="4572000" cy="3657600"/>
          </a:xfrm>
        </p:grpSpPr>
        <p:sp>
          <p:nvSpPr>
            <p:cNvPr id="67" name="对象"/>
            <p:cNvSpPr>
              <a:spLocks/>
            </p:cNvSpPr>
            <p:nvPr/>
          </p:nvSpPr>
          <p:spPr>
            <a:xfrm rot="0">
              <a:off x="6424246" y="2069123"/>
              <a:ext cx="4572000" cy="3657600"/>
            </a:xfrm>
            <a:prstGeom prst="rect"/>
            <a:noFill/>
            <a:ln w="12700" cmpd="sng" cap="flat">
              <a:noFill/>
              <a:prstDash val="solid"/>
              <a:miter/>
            </a:ln>
          </p:spPr>
        </p:sp>
        <p:sp>
          <p:nvSpPr>
            <p:cNvPr id="52" name="圆角矩形"/>
            <p:cNvSpPr>
              <a:spLocks/>
            </p:cNvSpPr>
            <p:nvPr/>
          </p:nvSpPr>
          <p:spPr>
            <a:xfrm rot="0">
              <a:off x="6431306" y="2338648"/>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400" b="0" i="0" u="none" strike="noStrike" kern="1200" cap="none" spc="0" baseline="0">
                  <a:solidFill>
                    <a:srgbClr val="FFFFFF"/>
                  </a:solidFill>
                  <a:latin typeface="Calibri Light" pitchFamily="0" charset="0"/>
                  <a:ea typeface="等线" pitchFamily="0" charset="0"/>
                  <a:cs typeface="Calibri" pitchFamily="0" charset="0"/>
                </a:rPr>
                <a:t>Get request</a:t>
              </a:r>
              <a:endParaRPr lang="zh-CN" altLang="en-US" sz="1400" b="0" i="0" u="none" strike="noStrike" kern="1200" cap="none" spc="0" baseline="0">
                <a:solidFill>
                  <a:srgbClr val="FFFFFF"/>
                </a:solidFill>
                <a:latin typeface="Calibri" pitchFamily="0" charset="0"/>
                <a:ea typeface="等线" pitchFamily="0" charset="0"/>
                <a:cs typeface="Calibri" pitchFamily="0" charset="0"/>
              </a:endParaRPr>
            </a:p>
          </p:txBody>
        </p:sp>
        <p:sp>
          <p:nvSpPr>
            <p:cNvPr id="53" name="右箭头"/>
            <p:cNvSpPr>
              <a:spLocks/>
            </p:cNvSpPr>
            <p:nvPr/>
          </p:nvSpPr>
          <p:spPr>
            <a:xfrm rot="0">
              <a:off x="7736299" y="2549750"/>
              <a:ext cx="254281" cy="297461"/>
            </a:xfrm>
            <a:prstGeom prst="rightArrow">
              <a:avLst>
                <a:gd name="adj1" fmla="val 62962"/>
                <a:gd name="adj2" fmla="val 45907"/>
              </a:avLst>
            </a:prstGeom>
            <a:solidFill>
              <a:srgbClr val="B0BCDE"/>
            </a:solidFill>
            <a:ln w="12700" cmpd="sng" cap="flat">
              <a:noFill/>
              <a:prstDash val="solid"/>
              <a:round/>
            </a:ln>
          </p:spPr>
        </p:sp>
        <p:sp>
          <p:nvSpPr>
            <p:cNvPr id="54" name="圆角矩形"/>
            <p:cNvSpPr>
              <a:spLocks/>
            </p:cNvSpPr>
            <p:nvPr/>
          </p:nvSpPr>
          <p:spPr>
            <a:xfrm rot="0">
              <a:off x="8110525" y="2338648"/>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400" b="0" i="0" u="none" strike="noStrike" kern="1200" cap="none" spc="0" baseline="0">
                  <a:solidFill>
                    <a:srgbClr val="FFFFFF"/>
                  </a:solidFill>
                  <a:latin typeface="Calibri Light" pitchFamily="0" charset="0"/>
                  <a:ea typeface="等线" pitchFamily="0" charset="0"/>
                  <a:cs typeface="Calibri" pitchFamily="0" charset="0"/>
                </a:rPr>
                <a:t>Decode response</a:t>
              </a:r>
              <a:endParaRPr lang="zh-CN" altLang="en-US" sz="1400" b="0" i="0" u="none" strike="noStrike" kern="1200" cap="none" spc="0" baseline="0">
                <a:solidFill>
                  <a:srgbClr val="FFFFFF"/>
                </a:solidFill>
                <a:latin typeface="Calibri" pitchFamily="0" charset="0"/>
                <a:ea typeface="等线" pitchFamily="0" charset="0"/>
                <a:cs typeface="Calibri" pitchFamily="0" charset="0"/>
              </a:endParaRPr>
            </a:p>
          </p:txBody>
        </p:sp>
        <p:sp>
          <p:nvSpPr>
            <p:cNvPr id="55" name="右箭头"/>
            <p:cNvSpPr>
              <a:spLocks/>
            </p:cNvSpPr>
            <p:nvPr/>
          </p:nvSpPr>
          <p:spPr>
            <a:xfrm rot="0">
              <a:off x="9415518" y="2549750"/>
              <a:ext cx="254281" cy="297461"/>
            </a:xfrm>
            <a:prstGeom prst="rightArrow">
              <a:avLst>
                <a:gd name="adj1" fmla="val 62962"/>
                <a:gd name="adj2" fmla="val 45907"/>
              </a:avLst>
            </a:prstGeom>
            <a:solidFill>
              <a:srgbClr val="B0BCDE"/>
            </a:solidFill>
            <a:ln w="12700" cmpd="sng" cap="flat">
              <a:noFill/>
              <a:prstDash val="solid"/>
              <a:round/>
            </a:ln>
          </p:spPr>
        </p:sp>
        <p:sp>
          <p:nvSpPr>
            <p:cNvPr id="56" name="圆角矩形"/>
            <p:cNvSpPr>
              <a:spLocks/>
            </p:cNvSpPr>
            <p:nvPr/>
          </p:nvSpPr>
          <p:spPr>
            <a:xfrm rot="0">
              <a:off x="9789744" y="2338648"/>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400" b="0" i="0" u="none" strike="noStrike" kern="1200" cap="none" spc="0" baseline="0">
                  <a:solidFill>
                    <a:srgbClr val="FFFFFF"/>
                  </a:solidFill>
                  <a:latin typeface="Calibri Light" pitchFamily="0" charset="0"/>
                  <a:ea typeface="等线" pitchFamily="0" charset="0"/>
                  <a:cs typeface="Calibri" pitchFamily="0" charset="0"/>
                </a:rPr>
                <a:t>Request information</a:t>
              </a:r>
              <a:endParaRPr lang="zh-CN" altLang="en-US" sz="1400" b="0" i="0" u="none" strike="noStrike" kern="1200" cap="none" spc="0" baseline="0">
                <a:solidFill>
                  <a:srgbClr val="FFFFFF"/>
                </a:solidFill>
                <a:latin typeface="Calibri" pitchFamily="0" charset="0"/>
                <a:ea typeface="等线" pitchFamily="0" charset="0"/>
                <a:cs typeface="Calibri" pitchFamily="0" charset="0"/>
              </a:endParaRPr>
            </a:p>
          </p:txBody>
        </p:sp>
        <p:sp>
          <p:nvSpPr>
            <p:cNvPr id="57" name="右箭头"/>
            <p:cNvSpPr>
              <a:spLocks/>
            </p:cNvSpPr>
            <p:nvPr/>
          </p:nvSpPr>
          <p:spPr>
            <a:xfrm rot="5400000">
              <a:off x="10262324" y="3142274"/>
              <a:ext cx="254281" cy="297461"/>
            </a:xfrm>
            <a:prstGeom prst="rightArrow">
              <a:avLst>
                <a:gd name="adj1" fmla="val 62962"/>
                <a:gd name="adj2" fmla="val 45907"/>
              </a:avLst>
            </a:prstGeom>
            <a:solidFill>
              <a:srgbClr val="B0BCDE"/>
            </a:solidFill>
            <a:ln w="12700" cmpd="sng" cap="flat">
              <a:noFill/>
              <a:prstDash val="solid"/>
              <a:round/>
            </a:ln>
          </p:spPr>
        </p:sp>
        <p:sp>
          <p:nvSpPr>
            <p:cNvPr id="58" name="圆角矩形"/>
            <p:cNvSpPr>
              <a:spLocks/>
            </p:cNvSpPr>
            <p:nvPr/>
          </p:nvSpPr>
          <p:spPr>
            <a:xfrm rot="0">
              <a:off x="9789744" y="3538090"/>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400" b="0" i="0" u="none" strike="noStrike" kern="1200" cap="none" spc="0" baseline="0">
                  <a:solidFill>
                    <a:srgbClr val="FFFFFF"/>
                  </a:solidFill>
                  <a:latin typeface="Calibri Light" pitchFamily="0" charset="0"/>
                  <a:ea typeface="等线" pitchFamily="0" charset="0"/>
                  <a:cs typeface="Calibri" pitchFamily="0" charset="0"/>
                </a:rPr>
                <a:t>Create dictionary</a:t>
              </a:r>
              <a:endParaRPr lang="zh-CN" altLang="en-US" sz="1400" b="0" i="0" u="none" strike="noStrike" kern="1200" cap="none" spc="0" baseline="0">
                <a:solidFill>
                  <a:srgbClr val="FFFFFF"/>
                </a:solidFill>
                <a:latin typeface="Calibri" pitchFamily="0" charset="0"/>
                <a:ea typeface="等线" pitchFamily="0" charset="0"/>
                <a:cs typeface="Calibri" pitchFamily="0" charset="0"/>
              </a:endParaRPr>
            </a:p>
          </p:txBody>
        </p:sp>
        <p:sp>
          <p:nvSpPr>
            <p:cNvPr id="59" name="右箭头"/>
            <p:cNvSpPr>
              <a:spLocks/>
            </p:cNvSpPr>
            <p:nvPr/>
          </p:nvSpPr>
          <p:spPr>
            <a:xfrm rot="10800000">
              <a:off x="9429912" y="3749192"/>
              <a:ext cx="254281" cy="297461"/>
            </a:xfrm>
            <a:prstGeom prst="rightArrow">
              <a:avLst>
                <a:gd name="adj1" fmla="val 62962"/>
                <a:gd name="adj2" fmla="val 45907"/>
              </a:avLst>
            </a:prstGeom>
            <a:solidFill>
              <a:srgbClr val="B0BCDE"/>
            </a:solidFill>
            <a:ln w="12700" cmpd="sng" cap="flat">
              <a:noFill/>
              <a:prstDash val="solid"/>
              <a:round/>
            </a:ln>
          </p:spPr>
        </p:sp>
        <p:sp>
          <p:nvSpPr>
            <p:cNvPr id="60" name="圆角矩形"/>
            <p:cNvSpPr>
              <a:spLocks/>
            </p:cNvSpPr>
            <p:nvPr/>
          </p:nvSpPr>
          <p:spPr>
            <a:xfrm rot="0">
              <a:off x="8110525" y="3538090"/>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400" b="0" i="0" u="none" strike="noStrike" kern="1200" cap="none" spc="0" baseline="0">
                  <a:solidFill>
                    <a:srgbClr val="FFFFFF"/>
                  </a:solidFill>
                  <a:latin typeface="Calibri Light" pitchFamily="0" charset="0"/>
                  <a:ea typeface="等线" pitchFamily="0" charset="0"/>
                  <a:cs typeface="Calibri" pitchFamily="0" charset="0"/>
                </a:rPr>
                <a:t>Create dataframe</a:t>
              </a:r>
              <a:endParaRPr lang="zh-CN" altLang="en-US" sz="1400" b="0" i="0" u="none" strike="noStrike" kern="1200" cap="none" spc="0" baseline="0">
                <a:solidFill>
                  <a:srgbClr val="FFFFFF"/>
                </a:solidFill>
                <a:latin typeface="Calibri" pitchFamily="0" charset="0"/>
                <a:ea typeface="等线" pitchFamily="0" charset="0"/>
                <a:cs typeface="Calibri" pitchFamily="0" charset="0"/>
              </a:endParaRPr>
            </a:p>
          </p:txBody>
        </p:sp>
        <p:sp>
          <p:nvSpPr>
            <p:cNvPr id="61" name="右箭头"/>
            <p:cNvSpPr>
              <a:spLocks/>
            </p:cNvSpPr>
            <p:nvPr/>
          </p:nvSpPr>
          <p:spPr>
            <a:xfrm rot="10800000">
              <a:off x="7750692" y="3749192"/>
              <a:ext cx="254281" cy="297461"/>
            </a:xfrm>
            <a:prstGeom prst="rightArrow">
              <a:avLst>
                <a:gd name="adj1" fmla="val 62962"/>
                <a:gd name="adj2" fmla="val 45907"/>
              </a:avLst>
            </a:prstGeom>
            <a:solidFill>
              <a:srgbClr val="B0BCDE"/>
            </a:solidFill>
            <a:ln w="12700" cmpd="sng" cap="flat">
              <a:noFill/>
              <a:prstDash val="solid"/>
              <a:round/>
            </a:ln>
          </p:spPr>
        </p:sp>
        <p:sp>
          <p:nvSpPr>
            <p:cNvPr id="62" name="圆角矩形"/>
            <p:cNvSpPr>
              <a:spLocks/>
            </p:cNvSpPr>
            <p:nvPr/>
          </p:nvSpPr>
          <p:spPr>
            <a:xfrm rot="0">
              <a:off x="6431306" y="3538090"/>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400" b="0" i="0" u="none" strike="noStrike" kern="1200" cap="none" spc="0" baseline="0">
                  <a:solidFill>
                    <a:srgbClr val="FFFFFF"/>
                  </a:solidFill>
                  <a:latin typeface="Calibri Light" pitchFamily="0" charset="0"/>
                  <a:ea typeface="等线" pitchFamily="0" charset="0"/>
                  <a:cs typeface="Calibri" pitchFamily="0" charset="0"/>
                </a:rPr>
                <a:t>Filter dataframe</a:t>
              </a:r>
              <a:endParaRPr lang="zh-CN" altLang="en-US" sz="1400" b="0" i="0" u="none" strike="noStrike" kern="1200" cap="none" spc="0" baseline="0">
                <a:solidFill>
                  <a:srgbClr val="FFFFFF"/>
                </a:solidFill>
                <a:latin typeface="Calibri Light" pitchFamily="0" charset="0"/>
                <a:ea typeface="等线" pitchFamily="0" charset="0"/>
                <a:cs typeface="Calibri" pitchFamily="0" charset="0"/>
              </a:endParaRPr>
            </a:p>
          </p:txBody>
        </p:sp>
        <p:sp>
          <p:nvSpPr>
            <p:cNvPr id="63" name="右箭头"/>
            <p:cNvSpPr>
              <a:spLocks/>
            </p:cNvSpPr>
            <p:nvPr/>
          </p:nvSpPr>
          <p:spPr>
            <a:xfrm rot="5400000">
              <a:off x="6903886" y="4341717"/>
              <a:ext cx="254281" cy="297461"/>
            </a:xfrm>
            <a:prstGeom prst="rightArrow">
              <a:avLst>
                <a:gd name="adj1" fmla="val 62962"/>
                <a:gd name="adj2" fmla="val 45907"/>
              </a:avLst>
            </a:prstGeom>
            <a:solidFill>
              <a:srgbClr val="B0BCDE"/>
            </a:solidFill>
            <a:ln w="12700" cmpd="sng" cap="flat">
              <a:noFill/>
              <a:prstDash val="solid"/>
              <a:round/>
            </a:ln>
          </p:spPr>
        </p:sp>
        <p:sp>
          <p:nvSpPr>
            <p:cNvPr id="64" name="圆角矩形"/>
            <p:cNvSpPr>
              <a:spLocks/>
            </p:cNvSpPr>
            <p:nvPr/>
          </p:nvSpPr>
          <p:spPr>
            <a:xfrm rot="0">
              <a:off x="6431306" y="4737532"/>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400" b="0" i="0" u="none" strike="noStrike" kern="1200" cap="none" spc="0" baseline="0">
                  <a:solidFill>
                    <a:srgbClr val="FFFFFF"/>
                  </a:solidFill>
                  <a:latin typeface="Calibri Light" pitchFamily="0" charset="0"/>
                  <a:ea typeface="等线" pitchFamily="0" charset="0"/>
                  <a:cs typeface="Calibri" pitchFamily="0" charset="0"/>
                </a:rPr>
                <a:t>Replace null values</a:t>
              </a:r>
              <a:endParaRPr lang="zh-CN" altLang="en-US" sz="1400" b="0" i="0" u="none" strike="noStrike" kern="1200" cap="none" spc="0" baseline="0">
                <a:solidFill>
                  <a:srgbClr val="FFFFFF"/>
                </a:solidFill>
                <a:latin typeface="Calibri Light" pitchFamily="0" charset="0"/>
                <a:ea typeface="等线" pitchFamily="0" charset="0"/>
                <a:cs typeface="Calibri" pitchFamily="0" charset="0"/>
              </a:endParaRPr>
            </a:p>
          </p:txBody>
        </p:sp>
        <p:sp>
          <p:nvSpPr>
            <p:cNvPr id="65" name="右箭头"/>
            <p:cNvSpPr>
              <a:spLocks/>
            </p:cNvSpPr>
            <p:nvPr/>
          </p:nvSpPr>
          <p:spPr>
            <a:xfrm rot="0">
              <a:off x="7736299" y="4948634"/>
              <a:ext cx="254281" cy="297461"/>
            </a:xfrm>
            <a:prstGeom prst="rightArrow">
              <a:avLst>
                <a:gd name="adj1" fmla="val 62962"/>
                <a:gd name="adj2" fmla="val 45907"/>
              </a:avLst>
            </a:prstGeom>
            <a:solidFill>
              <a:srgbClr val="B0BCDE"/>
            </a:solidFill>
            <a:ln w="12700" cmpd="sng" cap="flat">
              <a:noFill/>
              <a:prstDash val="solid"/>
              <a:round/>
            </a:ln>
          </p:spPr>
        </p:sp>
        <p:sp>
          <p:nvSpPr>
            <p:cNvPr id="66" name="圆角矩形"/>
            <p:cNvSpPr>
              <a:spLocks/>
            </p:cNvSpPr>
            <p:nvPr/>
          </p:nvSpPr>
          <p:spPr>
            <a:xfrm rot="0">
              <a:off x="8110525" y="4737532"/>
              <a:ext cx="1199442" cy="719665"/>
            </a:xfrm>
            <a:prstGeom prst="roundRect">
              <a:avLst>
                <a:gd name="adj" fmla="val 16666"/>
              </a:avLst>
            </a:prstGeom>
            <a:solidFill>
              <a:srgbClr val="4472C4"/>
            </a:solidFill>
            <a:ln w="12700" cmpd="sng" cap="flat">
              <a:solidFill>
                <a:srgbClr val="FFFFFF"/>
              </a:solidFill>
              <a:prstDash val="solid"/>
              <a:miter/>
            </a:ln>
          </p:spPr>
          <p:txBody>
            <a:bodyPr vert="horz" wrap="square" lIns="91440" tIns="45720" rIns="91440" bIns="45720" anchor="ctr" anchorCtr="0" upright="1">
              <a:prstTxWarp prst="textNoShape"/>
            </a:bodyPr>
            <a:lstStyle/>
            <a:p>
              <a:pPr marL="0" indent="0" algn="ctr">
                <a:lnSpc>
                  <a:spcPct val="100000"/>
                </a:lnSpc>
                <a:spcBef>
                  <a:spcPts val="0"/>
                </a:spcBef>
                <a:spcAft>
                  <a:spcPts val="0"/>
                </a:spcAft>
                <a:buNone/>
              </a:pPr>
              <a:r>
                <a:rPr lang="en-US" altLang="zh-CN" sz="1400" b="0" i="0" u="none" strike="noStrike" kern="1200" cap="none" spc="0" baseline="0">
                  <a:solidFill>
                    <a:srgbClr val="FFFFFF"/>
                  </a:solidFill>
                  <a:latin typeface="Calibri Light" pitchFamily="0" charset="0"/>
                  <a:ea typeface="等线" pitchFamily="0" charset="0"/>
                  <a:cs typeface="Calibri" pitchFamily="0" charset="0"/>
                </a:rPr>
                <a:t>Export data to .csv</a:t>
              </a:r>
              <a:endParaRPr lang="zh-CN" altLang="en-US" sz="1400" b="0" i="0" u="none" strike="noStrike" kern="1200" cap="none" spc="0" baseline="0">
                <a:solidFill>
                  <a:srgbClr val="FFFFFF"/>
                </a:solidFill>
                <a:latin typeface="Calibri Light" pitchFamily="0" charset="0"/>
                <a:ea typeface="等线" pitchFamily="0" charset="0"/>
                <a:cs typeface="Calibri" pitchFamily="0" charset="0"/>
              </a:endParaRPr>
            </a:p>
          </p:txBody>
        </p:sp>
      </p:grpSp>
    </p:spTree>
    <p:extLst>
      <p:ext uri="{BB962C8B-B14F-4D97-AF65-F5344CB8AC3E}">
        <p14:creationId xmlns:p14="http://schemas.microsoft.com/office/powerpoint/2010/main" val="654638325"/>
      </p:ext>
    </p:extLst>
  </p:cSld>
  <p:clrMapOvr>
    <a:masterClrMapping/>
  </p:clrMapOvr>
</p:sld>
</file>

<file path=ppt/theme/theme1.xml><?xml version="1.0" encoding="utf-8"?>
<a:theme xmlns:a="http://schemas.openxmlformats.org/drawingml/2006/main" name="Custom Design">
  <a:themeElements>
    <a:clrScheme name="Custom Desig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Design">
      <a:majorFont>
        <a:latin typeface=""/>
        <a:ea typeface=""/>
        <a:cs typeface=""/>
      </a:majorFont>
      <a:minorFont>
        <a:latin typeface=""/>
        <a:ea typeface=""/>
        <a:cs typeface=""/>
      </a:minorFont>
    </a:fontScheme>
    <a:fmtScheme name="Custom Design">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3.xml><?xml version="1.0" encoding="utf-8"?>
<a:theme xmlns:a="http://schemas.openxmlformats.org/drawingml/2006/main" name="handoutMaster1">
  <a:themeElements>
    <a:clrScheme name="handout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ndoutMaster1">
      <a:majorFont>
        <a:latin typeface=""/>
        <a:ea typeface=""/>
        <a:cs typeface=""/>
      </a:majorFont>
      <a:minorFont>
        <a:latin typeface=""/>
        <a:ea typeface=""/>
        <a:cs typeface=""/>
      </a:minorFont>
    </a:fontScheme>
    <a:fmtScheme name="handout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1</TotalTime>
  <Application>Yozo_Office</Application>
</Properties>
</file>

<file path=docProps/core.xml><?xml version="1.0" encoding="utf-8"?>
<cp:coreProperties xmlns:cp="http://schemas.openxmlformats.org/package/2006/metadata/core-properties" xmlns:dc="http://purl.org/dc/elements/1.1/" xmlns:dcterms="http://purl.org/dc/terms/" xmlns:xsi="http://www.w3.org/2001/XMLSchema-instance">
  <dc:title> &lt;Title&gt;</dc:title>
  <dc:creator>YAN Luo</dc:creator>
  <cp:lastModifiedBy>root</cp:lastModifiedBy>
  <cp:revision>1577</cp:revision>
  <dcterms:created xsi:type="dcterms:W3CDTF">2021-04-29T18:58:00Z</dcterms:created>
  <dcterms:modified xsi:type="dcterms:W3CDTF">2024-07-14T13:24:26Z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